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83" r:id="rId3"/>
    <p:sldId id="284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4" r:id="rId18"/>
    <p:sldId id="303" r:id="rId19"/>
    <p:sldId id="305" r:id="rId20"/>
    <p:sldId id="306" r:id="rId21"/>
  </p:sldIdLst>
  <p:sldSz cx="9144000" cy="6858000" type="screen4x3"/>
  <p:notesSz cx="6797675" cy="9928225"/>
  <p:defaultTextStyle>
    <a:defPPr>
      <a:defRPr lang="fr-FR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Geneva"/>
        <a:cs typeface="Geneva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Geneva"/>
        <a:cs typeface="Geneva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Geneva"/>
        <a:cs typeface="Geneva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Geneva"/>
        <a:cs typeface="Geneva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Geneva"/>
        <a:cs typeface="Geneva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Geneva"/>
        <a:cs typeface="Geneva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Geneva"/>
        <a:cs typeface="Geneva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Geneva"/>
        <a:cs typeface="Geneva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Geneva"/>
        <a:cs typeface="Geneva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09" autoAdjust="0"/>
    <p:restoredTop sz="80462" autoAdjust="0"/>
  </p:normalViewPr>
  <p:slideViewPr>
    <p:cSldViewPr snapToObjects="1" showGuides="1">
      <p:cViewPr varScale="1">
        <p:scale>
          <a:sx n="64" d="100"/>
          <a:sy n="64" d="100"/>
        </p:scale>
        <p:origin x="80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00.png>
</file>

<file path=ppt/media/image31.png>
</file>

<file path=ppt/media/image32.png>
</file>

<file path=ppt/media/image35.png>
</file>

<file path=ppt/media/image37.png>
</file>

<file path=ppt/media/image380.png>
</file>

<file path=ppt/media/image4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504" tIns="45752" rIns="91504" bIns="45752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504" tIns="45752" rIns="91504" bIns="45752" rtlCol="0"/>
          <a:lstStyle>
            <a:lvl1pPr algn="r">
              <a:defRPr sz="1200"/>
            </a:lvl1pPr>
          </a:lstStyle>
          <a:p>
            <a:pPr>
              <a:defRPr/>
            </a:pPr>
            <a:fld id="{F0DA5A35-2950-4C25-8153-B4B3B1803AC4}" type="datetimeFigureOut">
              <a:rPr lang="en-US"/>
              <a:pPr>
                <a:defRPr/>
              </a:pPr>
              <a:t>8/4/17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04" tIns="45752" rIns="91504" bIns="45752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</p:spPr>
        <p:txBody>
          <a:bodyPr vert="horz" lIns="91504" tIns="45752" rIns="91504" bIns="45752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1338"/>
            <a:ext cx="2946400" cy="495300"/>
          </a:xfrm>
          <a:prstGeom prst="rect">
            <a:avLst/>
          </a:prstGeom>
        </p:spPr>
        <p:txBody>
          <a:bodyPr vert="horz" lIns="91504" tIns="45752" rIns="91504" bIns="45752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31338"/>
            <a:ext cx="2946400" cy="495300"/>
          </a:xfrm>
          <a:prstGeom prst="rect">
            <a:avLst/>
          </a:prstGeom>
        </p:spPr>
        <p:txBody>
          <a:bodyPr vert="horz" lIns="91504" tIns="45752" rIns="91504" bIns="45752" rtlCol="0" anchor="b"/>
          <a:lstStyle>
            <a:lvl1pPr algn="r">
              <a:defRPr sz="1200"/>
            </a:lvl1pPr>
          </a:lstStyle>
          <a:p>
            <a:pPr>
              <a:defRPr/>
            </a:pPr>
            <a:fld id="{585E691B-D122-443B-AF4C-3EC0F83ECC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643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sv-SE" dirty="0" smtClean="0"/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9pPr>
          </a:lstStyle>
          <a:p>
            <a:pPr eaLnBrk="1" hangingPunct="1"/>
            <a:fld id="{C53CCC08-2A2E-4D49-9718-6FEB52ADC991}" type="slidenum">
              <a:rPr lang="en-US" smtClean="0"/>
              <a:pPr eaLnBrk="1" hangingPunct="1"/>
              <a:t>1</a:t>
            </a:fld>
            <a:endParaRPr lang="en-US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F4F737-A39D-4899-8608-94EECEB74767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7AFBDB-CD5A-4D12-B474-39673A96C3F7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8791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A8511F-8EE2-4C19-AD9D-F5A44D221A12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D72925-3162-4898-8C4B-AC831D6DE2C2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7735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C58D20-41E4-4CA2-B8F1-A90463B2E30B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32EB4A-F91E-4397-8BEC-52973D224CF2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6505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DA3D4D-8DC9-45DE-8A05-439DA146D509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51AD0A-61DA-497B-8478-17AC17806C24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0371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79EBDF-5EEA-4A40-8D7E-A8CE39F6A4A5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30827E-45A2-4B28-8D52-063F53A5D607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67287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44AFC8-7F96-48A8-A15B-A5AA9FFC7490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E04C55-D38F-4D56-A7DE-BDE20786DBF5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4214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47313E-3FA2-40F3-9F88-A8AD96763639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C440A2-5A01-4998-A4CC-205D855DAD60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74642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EB34AD-FEA1-4F09-88E9-3C8126FAB02D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61820F-2BB7-4830-AC18-B57A70052AF8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3317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884218-C0AF-4FB1-9C16-ADE3F8F1925C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D74D44-0B86-4832-80F9-4E7BE9055D79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9028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6F0ADB-13FC-4E0D-8910-34B3A7B07C1E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3A2B09-7B03-406D-98FE-0FA935EDDDD1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6140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319655-CEF4-4A75-BCB8-BCED610BF0D0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B57AA0-6762-4B4B-93C7-963468723060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298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  <a:ea typeface="Geneva" charset="-128"/>
                <a:cs typeface="+mn-cs"/>
              </a:defRPr>
            </a:lvl1pPr>
          </a:lstStyle>
          <a:p>
            <a:pPr>
              <a:defRPr/>
            </a:pPr>
            <a:fld id="{3E7822B9-0B9A-4DFC-85BF-27C05074FE79}" type="datetime1">
              <a:rPr lang="fr-FR"/>
              <a:pPr>
                <a:defRPr/>
              </a:pPr>
              <a:t>04/08/2017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  <a:ea typeface="Geneva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  <a:ea typeface="Geneva" charset="-128"/>
                <a:cs typeface="+mn-cs"/>
              </a:defRPr>
            </a:lvl1pPr>
          </a:lstStyle>
          <a:p>
            <a:pPr>
              <a:defRPr/>
            </a:pPr>
            <a:fld id="{BA7DF48C-91E9-4D66-B988-39D080A720DA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  <p:pic>
        <p:nvPicPr>
          <p:cNvPr id="1029" name="Image 3" descr="12-header-ppt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9" t="21478" b="14420"/>
          <a:stretch>
            <a:fillRect/>
          </a:stretch>
        </p:blipFill>
        <p:spPr bwMode="auto">
          <a:xfrm>
            <a:off x="3175" y="0"/>
            <a:ext cx="9144000" cy="123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Geneva" charset="-128"/>
          <a:cs typeface="Geneva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-128"/>
          <a:cs typeface="Geneva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-128"/>
          <a:cs typeface="Geneva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-128"/>
          <a:cs typeface="Geneva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-128"/>
          <a:cs typeface="Geneva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-128"/>
          <a:cs typeface="Geneva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-128"/>
          <a:cs typeface="Geneva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-128"/>
          <a:cs typeface="Geneva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-128"/>
          <a:cs typeface="Geneva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Geneva" charset="-128"/>
          <a:cs typeface="Geneva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Geneva" charset="-128"/>
          <a:cs typeface="Genev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Geneva" charset="-128"/>
          <a:cs typeface="Genev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Geneva" charset="-128"/>
          <a:cs typeface="Genev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Geneva" charset="-128"/>
          <a:cs typeface="Genev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5.png"/><Relationship Id="rId5" Type="http://schemas.openxmlformats.org/officeDocument/2006/relationships/image" Target="../media/image30.png"/><Relationship Id="rId6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0.png"/><Relationship Id="rId3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0.png"/><Relationship Id="rId3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Relationship Id="rId3" Type="http://schemas.openxmlformats.org/officeDocument/2006/relationships/image" Target="../media/image2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png"/><Relationship Id="rId3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15.png"/><Relationship Id="rId5" Type="http://schemas.openxmlformats.org/officeDocument/2006/relationships/image" Target="../media/image150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7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re 1"/>
          <p:cNvSpPr>
            <a:spLocks noGrp="1"/>
          </p:cNvSpPr>
          <p:nvPr>
            <p:ph type="ctrTitle"/>
          </p:nvPr>
        </p:nvSpPr>
        <p:spPr bwMode="auto">
          <a:xfrm>
            <a:off x="685800" y="1671638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fr-FR" sz="3200" dirty="0" smtClean="0">
                <a:ea typeface="Geneva"/>
                <a:cs typeface="Geneva"/>
              </a:rPr>
              <a:t>WP4.3</a:t>
            </a:r>
            <a:br>
              <a:rPr lang="fr-FR" sz="3200" dirty="0" smtClean="0">
                <a:ea typeface="Geneva"/>
                <a:cs typeface="Geneva"/>
              </a:rPr>
            </a:br>
            <a:endParaRPr lang="en-US" sz="3200" b="1" dirty="0" smtClean="0">
              <a:ea typeface="Geneva"/>
              <a:cs typeface="Geneva"/>
            </a:endParaRPr>
          </a:p>
        </p:txBody>
      </p:sp>
      <p:sp>
        <p:nvSpPr>
          <p:cNvPr id="2051" name="Sous-titre 2"/>
          <p:cNvSpPr>
            <a:spLocks noGrp="1"/>
          </p:cNvSpPr>
          <p:nvPr>
            <p:ph type="subTitle" idx="1"/>
          </p:nvPr>
        </p:nvSpPr>
        <p:spPr bwMode="auto">
          <a:xfrm>
            <a:off x="0" y="2780928"/>
            <a:ext cx="9144000" cy="1752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2800" dirty="0" smtClean="0">
                <a:solidFill>
                  <a:srgbClr val="898989"/>
                </a:solidFill>
                <a:ea typeface="Geneva"/>
                <a:cs typeface="Geneva"/>
              </a:rPr>
              <a:t>Rafael Segundo and Luigi Vanfretti – KTH</a:t>
            </a:r>
          </a:p>
          <a:p>
            <a:pPr eaLnBrk="1" hangingPunct="1"/>
            <a:endParaRPr lang="en-US" sz="2800" dirty="0" smtClean="0">
              <a:solidFill>
                <a:srgbClr val="898989"/>
              </a:solidFill>
              <a:ea typeface="Geneva"/>
              <a:cs typeface="Geneva"/>
            </a:endParaRPr>
          </a:p>
          <a:p>
            <a:pPr eaLnBrk="1" hangingPunct="1"/>
            <a:endParaRPr lang="en-US" sz="2800" dirty="0" smtClean="0">
              <a:solidFill>
                <a:srgbClr val="898989"/>
              </a:solidFill>
              <a:ea typeface="Geneva"/>
              <a:cs typeface="Geneva"/>
            </a:endParaRPr>
          </a:p>
          <a:p>
            <a:pPr eaLnBrk="1" hangingPunct="1"/>
            <a:endParaRPr lang="en-US" sz="1000" dirty="0" smtClean="0">
              <a:solidFill>
                <a:srgbClr val="898989"/>
              </a:solidFill>
              <a:ea typeface="Geneva"/>
              <a:cs typeface="Geneva"/>
            </a:endParaRPr>
          </a:p>
          <a:p>
            <a:pPr eaLnBrk="1" hangingPunct="1"/>
            <a:endParaRPr lang="en-US" sz="2800" dirty="0" smtClean="0">
              <a:solidFill>
                <a:srgbClr val="898989"/>
              </a:solidFill>
              <a:ea typeface="Geneva"/>
              <a:cs typeface="Geneva"/>
            </a:endParaRPr>
          </a:p>
          <a:p>
            <a:pPr eaLnBrk="1" hangingPunct="1"/>
            <a:r>
              <a:rPr lang="en-US" sz="2800" dirty="0" smtClean="0">
                <a:solidFill>
                  <a:srgbClr val="898989"/>
                </a:solidFill>
                <a:ea typeface="Geneva"/>
                <a:cs typeface="Geneva"/>
              </a:rPr>
              <a:t>June 25</a:t>
            </a:r>
            <a:r>
              <a:rPr lang="en-US" sz="2800" baseline="30000" dirty="0" smtClean="0">
                <a:solidFill>
                  <a:srgbClr val="898989"/>
                </a:solidFill>
                <a:ea typeface="Geneva"/>
                <a:cs typeface="Geneva"/>
              </a:rPr>
              <a:t>th</a:t>
            </a:r>
            <a:r>
              <a:rPr lang="en-US" sz="2800" dirty="0" smtClean="0">
                <a:solidFill>
                  <a:srgbClr val="898989"/>
                </a:solidFill>
                <a:ea typeface="Geneva"/>
                <a:cs typeface="Geneva"/>
              </a:rPr>
              <a:t>, 2013, Nice, France</a:t>
            </a: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3645024"/>
            <a:ext cx="1093788" cy="109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" t="2204" r="7166" b="2805"/>
          <a:stretch/>
        </p:blipFill>
        <p:spPr bwMode="auto">
          <a:xfrm>
            <a:off x="83471" y="2420888"/>
            <a:ext cx="4848569" cy="3744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4" name="Straight Connector 13"/>
          <p:cNvCxnSpPr/>
          <p:nvPr/>
        </p:nvCxnSpPr>
        <p:spPr>
          <a:xfrm flipV="1">
            <a:off x="3851920" y="2348880"/>
            <a:ext cx="4608512" cy="29757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9792" y="274638"/>
            <a:ext cx="6120680" cy="706090"/>
          </a:xfrm>
        </p:spPr>
        <p:txBody>
          <a:bodyPr/>
          <a:lstStyle/>
          <a:p>
            <a:r>
              <a:rPr lang="en-US" dirty="0" smtClean="0"/>
              <a:t>Overloads: Case study 1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7584" y="1340768"/>
            <a:ext cx="806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Case study: 898 lines, disturbance </a:t>
            </a:r>
            <a:r>
              <a:rPr lang="sv-SE" dirty="0" smtClean="0"/>
              <a:t>at 2sec, simulation </a:t>
            </a:r>
            <a:r>
              <a:rPr lang="en-US" dirty="0" smtClean="0"/>
              <a:t>length</a:t>
            </a:r>
            <a:r>
              <a:rPr lang="sv-SE" dirty="0" smtClean="0"/>
              <a:t> </a:t>
            </a:r>
            <a:r>
              <a:rPr lang="sv-SE" dirty="0"/>
              <a:t>20 sec . </a:t>
            </a:r>
          </a:p>
        </p:txBody>
      </p:sp>
      <p:sp>
        <p:nvSpPr>
          <p:cNvPr id="6" name="Rectangle 5"/>
          <p:cNvSpPr/>
          <p:nvPr/>
        </p:nvSpPr>
        <p:spPr>
          <a:xfrm>
            <a:off x="3203848" y="2636912"/>
            <a:ext cx="648072" cy="3240360"/>
          </a:xfrm>
          <a:prstGeom prst="rect">
            <a:avLst/>
          </a:prstGeom>
          <a:solidFill>
            <a:schemeClr val="accent4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3203848" y="2345931"/>
            <a:ext cx="2232248" cy="29098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203848" y="4725144"/>
            <a:ext cx="2232248" cy="115212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851920" y="4725144"/>
            <a:ext cx="4680520" cy="115212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394755" y="2084321"/>
            <a:ext cx="1287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100" dirty="0" err="1" smtClean="0"/>
              <a:t>Analyzed</a:t>
            </a:r>
            <a:r>
              <a:rPr lang="sv-SE" sz="1100" dirty="0" smtClean="0"/>
              <a:t> </a:t>
            </a:r>
            <a:r>
              <a:rPr lang="sv-SE" sz="1100" dirty="0" err="1" smtClean="0"/>
              <a:t>window</a:t>
            </a:r>
            <a:r>
              <a:rPr lang="sv-SE" sz="1100" dirty="0" smtClean="0"/>
              <a:t> </a:t>
            </a:r>
            <a:endParaRPr lang="sv-SE" sz="11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333" y="2113639"/>
            <a:ext cx="3987147" cy="2990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93382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034860" y="1846671"/>
                <a:ext cx="1430200" cy="3938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  <a:ea typeface="Cambria Math"/>
                            </a:rPr>
                            <m:t>𝜁</m:t>
                          </m:r>
                        </m:sub>
                      </m:sSub>
                      <m:r>
                        <a:rPr lang="sv-SE" i="1">
                          <a:latin typeface="Cambria Math"/>
                        </a:rPr>
                        <m:t>=1.0049</m:t>
                      </m:r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4860" y="1846671"/>
                <a:ext cx="1430200" cy="393826"/>
              </a:xfrm>
              <a:prstGeom prst="rect">
                <a:avLst/>
              </a:prstGeom>
              <a:blipFill rotWithShape="1">
                <a:blip r:embed="rId2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251520" y="2492896"/>
            <a:ext cx="459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Only 3 lines with slight violation of the limits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356992"/>
            <a:ext cx="3675112" cy="27563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5292080" y="1810666"/>
            <a:ext cx="3338864" cy="2647350"/>
            <a:chOff x="5292080" y="2492897"/>
            <a:chExt cx="3338864" cy="2647350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29" t="4916" r="7584" b="4707"/>
            <a:stretch/>
          </p:blipFill>
          <p:spPr bwMode="auto">
            <a:xfrm>
              <a:off x="5292080" y="2492897"/>
              <a:ext cx="3338864" cy="2647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5796136" y="3512042"/>
              <a:ext cx="5760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dirty="0" smtClean="0">
                  <a:latin typeface="+mn-lt"/>
                </a:rPr>
                <a:t>3.84%</a:t>
              </a:r>
              <a:endParaRPr lang="sv-SE" sz="1200" dirty="0">
                <a:latin typeface="+mn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823074" y="4016098"/>
              <a:ext cx="5572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dirty="0" smtClean="0">
                  <a:latin typeface="+mn-lt"/>
                </a:rPr>
                <a:t>0.8%</a:t>
              </a:r>
              <a:endParaRPr lang="sv-SE" sz="1200" dirty="0">
                <a:latin typeface="+mn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812360" y="2575938"/>
              <a:ext cx="5760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dirty="0" smtClean="0">
                  <a:latin typeface="+mn-lt"/>
                </a:rPr>
                <a:t>7.28%</a:t>
              </a:r>
              <a:endParaRPr lang="sv-SE" sz="1200" dirty="0">
                <a:latin typeface="+mn-lt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899592" y="1200340"/>
            <a:ext cx="748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Criteria</a:t>
            </a:r>
            <a:r>
              <a:rPr lang="sv-SE" dirty="0" smtClean="0"/>
              <a:t>: </a:t>
            </a:r>
            <a:r>
              <a:rPr lang="en-US" dirty="0" err="1" smtClean="0"/>
              <a:t>S</a:t>
            </a:r>
            <a:r>
              <a:rPr lang="en-US" sz="1100" dirty="0" err="1" smtClean="0"/>
              <a:t>mean</a:t>
            </a:r>
            <a:r>
              <a:rPr lang="en-US" dirty="0" smtClean="0"/>
              <a:t> should not exceed more than 10%, the nominal value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6057577" y="1556792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Lines violating </a:t>
            </a:r>
            <a:r>
              <a:rPr lang="en-US" sz="1200" dirty="0" err="1" smtClean="0"/>
              <a:t>Smax</a:t>
            </a:r>
            <a:r>
              <a:rPr lang="en-US" sz="1200" dirty="0" smtClean="0"/>
              <a:t> value </a:t>
            </a:r>
            <a:endParaRPr lang="en-US" sz="1200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4438431"/>
            <a:ext cx="3137634" cy="23532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TextBox 41"/>
          <p:cNvSpPr txBox="1"/>
          <p:nvPr/>
        </p:nvSpPr>
        <p:spPr>
          <a:xfrm>
            <a:off x="4572000" y="5805264"/>
            <a:ext cx="924304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S</a:t>
            </a:r>
            <a:r>
              <a:rPr lang="en-US" sz="900" dirty="0" err="1" smtClean="0"/>
              <a:t>nom</a:t>
            </a:r>
            <a:r>
              <a:rPr lang="en-US" sz="1200" dirty="0" smtClean="0"/>
              <a:t>=5.69</a:t>
            </a:r>
            <a:endParaRPr lang="en-US" sz="1200" dirty="0"/>
          </a:p>
        </p:txBody>
      </p:sp>
      <p:sp>
        <p:nvSpPr>
          <p:cNvPr id="43" name="TextBox 42"/>
          <p:cNvSpPr txBox="1"/>
          <p:nvPr/>
        </p:nvSpPr>
        <p:spPr>
          <a:xfrm>
            <a:off x="7956376" y="4919903"/>
            <a:ext cx="99848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S</a:t>
            </a:r>
            <a:r>
              <a:rPr lang="en-US" sz="900" dirty="0" err="1" smtClean="0"/>
              <a:t>max</a:t>
            </a:r>
            <a:r>
              <a:rPr lang="en-US" sz="1200" dirty="0" smtClean="0"/>
              <a:t>=6.26</a:t>
            </a:r>
            <a:endParaRPr lang="en-US" sz="1200" dirty="0"/>
          </a:p>
        </p:txBody>
      </p:sp>
      <p:sp>
        <p:nvSpPr>
          <p:cNvPr id="44" name="TextBox 43"/>
          <p:cNvSpPr txBox="1"/>
          <p:nvPr/>
        </p:nvSpPr>
        <p:spPr>
          <a:xfrm>
            <a:off x="7956376" y="4596659"/>
            <a:ext cx="99848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S</a:t>
            </a:r>
            <a:r>
              <a:rPr lang="en-US" sz="900" dirty="0" err="1" smtClean="0"/>
              <a:t>mean</a:t>
            </a:r>
            <a:r>
              <a:rPr lang="en-US" sz="1200" dirty="0" smtClean="0"/>
              <a:t>=6.72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281150" y="6167045"/>
            <a:ext cx="3851162" cy="646331"/>
          </a:xfrm>
          <a:prstGeom prst="rect">
            <a:avLst/>
          </a:prstGeom>
          <a:noFill/>
          <a:ln w="22225"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Note that this index is based on the average value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75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 flipV="1">
            <a:off x="4504633" y="2420888"/>
            <a:ext cx="3595759" cy="22557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92" y="2348880"/>
            <a:ext cx="4971256" cy="3728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512" y="1340768"/>
            <a:ext cx="876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Case study: 118 lines, sever disturbance </a:t>
            </a:r>
            <a:r>
              <a:rPr lang="sv-SE" dirty="0" smtClean="0"/>
              <a:t>at 10 sec, simulation </a:t>
            </a:r>
            <a:r>
              <a:rPr lang="en-US" dirty="0" smtClean="0"/>
              <a:t>length of</a:t>
            </a:r>
            <a:r>
              <a:rPr lang="sv-SE" dirty="0" smtClean="0"/>
              <a:t> 15 sec. </a:t>
            </a:r>
            <a:endParaRPr lang="sv-SE" dirty="0"/>
          </a:p>
        </p:txBody>
      </p:sp>
      <p:sp>
        <p:nvSpPr>
          <p:cNvPr id="6" name="Rectangle 5"/>
          <p:cNvSpPr/>
          <p:nvPr/>
        </p:nvSpPr>
        <p:spPr>
          <a:xfrm>
            <a:off x="4067944" y="2636912"/>
            <a:ext cx="432048" cy="3024336"/>
          </a:xfrm>
          <a:prstGeom prst="rect">
            <a:avLst/>
          </a:prstGeom>
          <a:solidFill>
            <a:schemeClr val="accent4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204864"/>
            <a:ext cx="3533213" cy="2649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Connector 7"/>
          <p:cNvCxnSpPr/>
          <p:nvPr/>
        </p:nvCxnSpPr>
        <p:spPr>
          <a:xfrm flipV="1">
            <a:off x="4067944" y="2420888"/>
            <a:ext cx="1368152" cy="20525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067944" y="4581128"/>
            <a:ext cx="1368152" cy="107552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499992" y="4581128"/>
            <a:ext cx="3600400" cy="107552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276599" y="2074059"/>
            <a:ext cx="1287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Analyzed window </a:t>
            </a:r>
            <a:endParaRPr lang="en-US" sz="1100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835696" y="274638"/>
            <a:ext cx="7128792" cy="706090"/>
          </a:xfrm>
        </p:spPr>
        <p:txBody>
          <a:bodyPr/>
          <a:lstStyle/>
          <a:p>
            <a:r>
              <a:rPr lang="en-US" sz="3600" dirty="0" smtClean="0"/>
              <a:t>Under/over Voltage: Case study 2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55369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48452" y="1846671"/>
                <a:ext cx="2202847" cy="3938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  <a:ea typeface="Cambria Math"/>
                            </a:rPr>
                            <m:t>𝜁</m:t>
                          </m:r>
                        </m:sub>
                      </m:sSub>
                      <m:r>
                        <a:rPr lang="sv-SE" i="1">
                          <a:latin typeface="Cambria Math"/>
                        </a:rPr>
                        <m:t>=3.4094</m:t>
                      </m:r>
                      <m:r>
                        <a:rPr lang="sv-SE" i="1">
                          <a:latin typeface="Cambria Math"/>
                        </a:rPr>
                        <m:t>𝑒</m:t>
                      </m:r>
                      <m:r>
                        <a:rPr lang="sv-SE" i="1">
                          <a:latin typeface="Cambria Math"/>
                        </a:rPr>
                        <m:t>+017</m:t>
                      </m:r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452" y="1846671"/>
                <a:ext cx="2202847" cy="393826"/>
              </a:xfrm>
              <a:prstGeom prst="rect">
                <a:avLst/>
              </a:prstGeom>
              <a:blipFill rotWithShape="1">
                <a:blip r:embed="rId2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107504" y="2420888"/>
            <a:ext cx="26642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43 lines violating the limits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200340"/>
            <a:ext cx="748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Criteria</a:t>
            </a:r>
            <a:r>
              <a:rPr lang="sv-SE" dirty="0" smtClean="0"/>
              <a:t>: </a:t>
            </a:r>
            <a:r>
              <a:rPr lang="en-US" dirty="0" err="1" smtClean="0"/>
              <a:t>S</a:t>
            </a:r>
            <a:r>
              <a:rPr lang="en-US" sz="1100" dirty="0" err="1" smtClean="0"/>
              <a:t>mean</a:t>
            </a:r>
            <a:r>
              <a:rPr lang="en-US" dirty="0" smtClean="0"/>
              <a:t> should not exceed more than 10%, the nominal value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1391" y="1569672"/>
            <a:ext cx="6393160" cy="2581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140950"/>
            <a:ext cx="6336721" cy="255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22"/>
          <a:stretch/>
        </p:blipFill>
        <p:spPr bwMode="auto">
          <a:xfrm>
            <a:off x="6363933" y="4365104"/>
            <a:ext cx="2744571" cy="2216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804248" y="6021288"/>
            <a:ext cx="998486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 err="1" smtClean="0"/>
              <a:t>S</a:t>
            </a:r>
            <a:r>
              <a:rPr lang="en-US" sz="700" dirty="0" err="1" smtClean="0"/>
              <a:t>nom</a:t>
            </a:r>
            <a:r>
              <a:rPr lang="en-US" sz="1050" dirty="0" smtClean="0"/>
              <a:t>=19.3</a:t>
            </a:r>
            <a:endParaRPr lang="en-US" sz="1050" dirty="0"/>
          </a:p>
        </p:txBody>
      </p:sp>
      <p:sp>
        <p:nvSpPr>
          <p:cNvPr id="10" name="TextBox 9"/>
          <p:cNvSpPr txBox="1"/>
          <p:nvPr/>
        </p:nvSpPr>
        <p:spPr>
          <a:xfrm>
            <a:off x="8181527" y="4509120"/>
            <a:ext cx="926977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 err="1" smtClean="0"/>
              <a:t>S</a:t>
            </a:r>
            <a:r>
              <a:rPr lang="en-US" sz="700" dirty="0" err="1" smtClean="0"/>
              <a:t>mean</a:t>
            </a:r>
            <a:r>
              <a:rPr lang="en-US" sz="1050" dirty="0" smtClean="0"/>
              <a:t>=195.5</a:t>
            </a:r>
            <a:endParaRPr lang="en-US" sz="1050" dirty="0"/>
          </a:p>
        </p:txBody>
      </p:sp>
      <p:sp>
        <p:nvSpPr>
          <p:cNvPr id="11" name="TextBox 10"/>
          <p:cNvSpPr txBox="1"/>
          <p:nvPr/>
        </p:nvSpPr>
        <p:spPr>
          <a:xfrm>
            <a:off x="8140962" y="5890483"/>
            <a:ext cx="895035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 smtClean="0"/>
              <a:t>S</a:t>
            </a:r>
            <a:r>
              <a:rPr lang="en-US" sz="600" dirty="0" err="1" smtClean="0"/>
              <a:t>max</a:t>
            </a:r>
            <a:r>
              <a:rPr lang="en-US" sz="1000" dirty="0" smtClean="0"/>
              <a:t>=21.26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2096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 bwMode="auto">
          <a:xfrm>
            <a:off x="1465263" y="274638"/>
            <a:ext cx="7570787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sz="4000" b="1" dirty="0" smtClean="0"/>
              <a:t>Transient stability</a:t>
            </a:r>
            <a:endParaRPr lang="en-US" sz="4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51520" y="1209526"/>
            <a:ext cx="80648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it-IT" dirty="0"/>
              <a:t>Multimachine integral square generator angle index</a:t>
            </a:r>
            <a:r>
              <a:rPr lang="en-US" dirty="0"/>
              <a:t> </a:t>
            </a:r>
            <a:r>
              <a:rPr lang="it-IT" dirty="0"/>
              <a:t>(ISGA).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559412" y="1969038"/>
                <a:ext cx="4032448" cy="92371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/>
                        </a:rPr>
                        <m:t>𝐽</m:t>
                      </m:r>
                      <m:r>
                        <a:rPr lang="sv-SE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sv-SE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sv-SE" i="1">
                              <a:latin typeface="Cambria Math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sv-SE" i="1">
                                  <a:latin typeface="Cambria Math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sv-SE" i="1">
                                  <a:latin typeface="Cambria Math"/>
                                </a:rPr>
                                <m:t>𝑡</m:t>
                              </m:r>
                            </m:sub>
                          </m:sSub>
                          <m:sSub>
                            <m:sSubPr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sv-SE" i="1">
                                  <a:latin typeface="Cambria Math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sv-SE" i="1">
                                  <a:latin typeface="Cambria Math"/>
                                </a:rPr>
                                <m:t>𝑒𝑛𝑑</m:t>
                              </m:r>
                            </m:sub>
                          </m:sSub>
                        </m:den>
                      </m:f>
                      <m:nary>
                        <m:naryPr>
                          <m:limLoc m:val="undOvr"/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sv-SE" b="0" i="1" smtClean="0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sv-SE" b="0" i="1" smtClean="0">
                              <a:latin typeface="Cambria Math"/>
                            </a:rPr>
                            <m:t>𝑡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sv-SE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sv-SE" b="0" i="1" smtClean="0">
                                  <a:latin typeface="Cambria Math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sv-SE" b="0" i="1" smtClean="0">
                                  <a:latin typeface="Cambria Math"/>
                                </a:rPr>
                                <m:t>𝑛𝑚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sv-SE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sv-SE" b="0" i="1" smtClean="0">
                                      <a:latin typeface="Cambria Math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sv-SE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sv-SE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sv-SE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sv-SE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sv-SE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sv-SE" b="0" i="1" smtClean="0">
                                              <a:latin typeface="Cambria Math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sv-SE" b="0" i="1" smtClean="0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sv-SE" b="0" i="1" smtClean="0">
                                              <a:latin typeface="Cambria Math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  <m:r>
                                        <a:rPr lang="sv-SE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sv-SE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sv-SE" i="1">
                                              <a:latin typeface="Cambria Math"/>
                                              <a:ea typeface="Cambria Math"/>
                                            </a:rPr>
                                            <m:t>𝛿</m:t>
                                          </m:r>
                                        </m:e>
                                        <m:sub>
                                          <m:r>
                                            <a:rPr lang="sv-SE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𝑐𝑜𝑎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sv-SE" b="0" i="1" smtClean="0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sv-SE" b="0" i="1" smtClean="0">
                                              <a:latin typeface="Cambria Math"/>
                                              <a:ea typeface="Cambria Math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sv-SE" b="0" i="1" smtClean="0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412" y="1969038"/>
                <a:ext cx="4032448" cy="923714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788039" y="4221088"/>
            <a:ext cx="2232248" cy="369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latin typeface="+mn-lt"/>
              </a:rPr>
              <a:t>Considerations</a:t>
            </a:r>
            <a:endParaRPr lang="en-US" b="1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669915" y="3079032"/>
                <a:ext cx="2468496" cy="6999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  <a:ea typeface="Cambria Math"/>
                            </a:rPr>
                            <m:t>𝛿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𝑐𝑜𝑎</m:t>
                          </m:r>
                        </m:sub>
                      </m:sSub>
                      <m:d>
                        <m:d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sv-SE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sv-SE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sv-SE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sv-SE" b="0" i="1" smtClean="0">
                                  <a:latin typeface="Cambria Math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sv-SE" b="0" i="1" smtClean="0">
                                  <a:latin typeface="Cambria Math"/>
                                </a:rPr>
                                <m:t>𝑛𝑚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sv-SE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sv-SE" b="0" i="1" smtClean="0">
                                      <a:latin typeface="Cambria Math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sv-SE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sv-SE" b="0" i="1" smtClean="0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sv-SE" i="1">
                                      <a:latin typeface="Cambria Math"/>
                                      <a:ea typeface="Cambria Math"/>
                                    </a:rPr>
                                    <m:t>𝛿</m:t>
                                  </m:r>
                                </m:e>
                                <m:sub>
                                  <m:r>
                                    <a:rPr lang="sv-SE" b="0" i="1" smtClean="0">
                                      <a:latin typeface="Cambria Math"/>
                                      <a:ea typeface="Cambria Math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sv-SE" b="0" i="1" smtClean="0">
                                      <a:latin typeface="Cambria Math" charset="0"/>
                                      <a:ea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sv-SE" b="0" i="1" smtClean="0">
                                      <a:latin typeface="Cambria Math"/>
                                      <a:ea typeface="Cambria Math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sv-SE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sv-SE" b="0" i="1" smtClean="0">
                                  <a:latin typeface="Cambria Math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sv-SE" b="0" i="1" smtClean="0">
                                  <a:latin typeface="Cambria Math"/>
                                </a:rPr>
                                <m:t>𝑛𝑚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sv-SE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sv-SE" b="0" i="1" smtClean="0">
                                      <a:latin typeface="Cambria Math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sv-SE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915" y="3079032"/>
                <a:ext cx="2468496" cy="69993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/>
          <p:cNvSpPr/>
          <p:nvPr/>
        </p:nvSpPr>
        <p:spPr>
          <a:xfrm>
            <a:off x="467544" y="4725144"/>
            <a:ext cx="34306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Disconnected generator are not included in the summation of Mt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5508104" y="1988840"/>
                <a:ext cx="3579763" cy="18158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sv-SE" sz="1600" i="1" smtClean="0">
                        <a:latin typeface="Cambria Math"/>
                      </a:rPr>
                      <m:t>𝐽</m:t>
                    </m:r>
                    <m:r>
                      <a:rPr lang="sv-SE" sz="1600" i="1">
                        <a:latin typeface="Cambria Math"/>
                      </a:rPr>
                      <m:t>=</m:t>
                    </m:r>
                  </m:oMath>
                </a14:m>
                <a:r>
                  <a:rPr lang="sv-SE" sz="1600" dirty="0" smtClean="0"/>
                  <a:t> Total index </a:t>
                </a:r>
                <a:r>
                  <a:rPr lang="en-US" sz="1600" dirty="0" smtClean="0"/>
                  <a:t>ISGA</a:t>
                </a:r>
                <a:endParaRPr lang="en-US" sz="16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sv-SE" sz="1600" b="0" i="1" smtClean="0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sv-SE" sz="1600" b="0" i="1" smtClean="0">
                            <a:latin typeface="Cambria Math"/>
                          </a:rPr>
                          <m:t>𝑡</m:t>
                        </m:r>
                      </m:sub>
                    </m:sSub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Total machine inertia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sv-SE" sz="16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sv-SE" sz="1600" b="0" i="1" smtClean="0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sv-SE" sz="16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b="0" dirty="0" smtClean="0"/>
                  <a:t> Individual machine inertia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sv-SE" sz="1600" b="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sv-SE" sz="1600" b="0" i="1" smtClean="0">
                            <a:latin typeface="Cambria Math"/>
                          </a:rPr>
                          <m:t>𝑒𝑛𝑑</m:t>
                        </m:r>
                      </m:sub>
                    </m:sSub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Number of simulation seconds</a:t>
                </a:r>
              </a:p>
              <a:p>
                <a14:m>
                  <m:oMath xmlns:m="http://schemas.openxmlformats.org/officeDocument/2006/math">
                    <m:r>
                      <a:rPr lang="sv-SE" sz="1600" b="0" i="1" smtClean="0">
                        <a:latin typeface="Cambria Math"/>
                      </a:rPr>
                      <m:t>𝑛𝑚</m:t>
                    </m:r>
                    <m:r>
                      <a:rPr lang="en-US" sz="1600" i="1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Number of Machines</a:t>
                </a:r>
                <a:endParaRPr lang="en-US" sz="16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/>
                            <a:ea typeface="Cambria Math"/>
                          </a:rPr>
                          <m:t>𝛿</m:t>
                        </m:r>
                      </m:e>
                      <m:sub>
                        <m:r>
                          <a:rPr lang="sv-SE" sz="1600" i="1">
                            <a:latin typeface="Cambria Math"/>
                            <a:ea typeface="Cambria Math"/>
                          </a:rPr>
                          <m:t>𝑖</m:t>
                        </m:r>
                      </m:sub>
                    </m:sSub>
                    <m:r>
                      <a:rPr lang="en-US" sz="1600" i="1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Rotor angle of machine “</a:t>
                </a:r>
                <a:r>
                  <a:rPr lang="en-US" sz="1600" dirty="0" err="1" smtClean="0"/>
                  <a:t>i</a:t>
                </a:r>
                <a:r>
                  <a:rPr lang="en-US" sz="1600" dirty="0" smtClean="0"/>
                  <a:t>”</a:t>
                </a:r>
                <a:endParaRPr lang="en-US" sz="16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/>
                            <a:ea typeface="Cambria Math"/>
                          </a:rPr>
                          <m:t>𝛿</m:t>
                        </m:r>
                      </m:e>
                      <m:sub>
                        <m:r>
                          <a:rPr lang="sv-SE" sz="1600" b="0" i="1" smtClean="0">
                            <a:latin typeface="Cambria Math"/>
                            <a:ea typeface="Cambria Math"/>
                          </a:rPr>
                          <m:t>𝑐𝑜𝑎</m:t>
                        </m:r>
                      </m:sub>
                    </m:sSub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Center of angle</a:t>
                </a: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8104" y="1988840"/>
                <a:ext cx="3579763" cy="1815882"/>
              </a:xfrm>
              <a:prstGeom prst="rect">
                <a:avLst/>
              </a:prstGeom>
              <a:blipFill rotWithShape="1">
                <a:blip r:embed="rId4"/>
                <a:stretch>
                  <a:fillRect t="-1007" b="-3356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6012160" y="4355256"/>
            <a:ext cx="2202226" cy="369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latin typeface="+mn-lt"/>
              </a:rPr>
              <a:t>Index Classification</a:t>
            </a:r>
            <a:endParaRPr lang="en-US" b="1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4211960" y="4903463"/>
                <a:ext cx="4578946" cy="9766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/>
                        </a:rPr>
                        <m:t>𝑖𝑓</m:t>
                      </m:r>
                      <m:r>
                        <a:rPr lang="sv-SE" b="0" i="1" smtClean="0">
                          <a:latin typeface="Cambria Math"/>
                        </a:rPr>
                        <m:t>  </m:t>
                      </m:r>
                      <m:d>
                        <m:dPr>
                          <m:begChr m:val="{"/>
                          <m:endChr m:val=""/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sv-SE" b="0" i="1" smtClean="0">
                                    <a:latin typeface="Cambria Math"/>
                                  </a:rPr>
                                  <m:t>𝑇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𝑟𝑎𝑛𝑠𝑖𝑒𝑛𝑡𝑙𝑦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 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𝑆𝑡𝑎𝑏𝑙𝑒</m:t>
                                </m:r>
                              </m:e>
                              <m:e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r>
                                  <a:rPr lang="sv-SE" b="0" i="1" smtClean="0">
                                    <a:latin typeface="Cambria Math"/>
                                    <a:ea typeface="Cambria Math"/>
                                  </a:rPr>
                                  <m:t>0&gt;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𝐽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&lt;</m:t>
                                </m:r>
                                <m:r>
                                  <a:rPr lang="sv-SE" b="0" i="1" smtClean="0">
                                    <a:latin typeface="Cambria Math"/>
                                    <a:ea typeface="Cambria Math"/>
                                  </a:rPr>
                                  <m:t>𝛾</m:t>
                                </m:r>
                              </m:e>
                            </m:mr>
                            <m:mr>
                              <m:e/>
                              <m:e/>
                              <m:e/>
                            </m:mr>
                            <m:mr>
                              <m:e>
                                <m:r>
                                  <a:rPr lang="sv-SE" b="0" i="1" smtClean="0">
                                    <a:latin typeface="Cambria Math"/>
                                  </a:rPr>
                                  <m:t>𝑇𝑟𝑎𝑛𝑠𝑖𝑒𝑛𝑡𝑙𝑦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 </m:t>
                                </m:r>
                                <m:r>
                                  <a:rPr lang="sv-SE" i="1" smtClean="0">
                                    <a:latin typeface="Cambria Math"/>
                                  </a:rPr>
                                  <m:t>𝑈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𝑛𝑠𝑡𝑎𝑏𝑙𝑒</m:t>
                                </m:r>
                              </m:e>
                              <m:e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r>
                                  <a:rPr lang="sv-SE" b="0" i="1" smtClean="0">
                                    <a:latin typeface="Cambria Math"/>
                                    <a:ea typeface="Cambria Math"/>
                                  </a:rPr>
                                  <m:t>𝐽</m:t>
                                </m:r>
                                <m:r>
                                  <a:rPr lang="sv-SE" b="0" i="1" smtClean="0">
                                    <a:latin typeface="Cambria Math"/>
                                    <a:ea typeface="Cambria Math"/>
                                  </a:rPr>
                                  <m:t>≫</m:t>
                                </m:r>
                                <m:r>
                                  <a:rPr lang="sv-SE" b="0" i="1" smtClean="0">
                                    <a:latin typeface="Cambria Math"/>
                                    <a:ea typeface="Cambria Math"/>
                                  </a:rPr>
                                  <m:t>𝛾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4903463"/>
                <a:ext cx="4578946" cy="976614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110299" y="6165304"/>
                <a:ext cx="8910068" cy="338554"/>
              </a:xfrm>
              <a:prstGeom prst="rect">
                <a:avLst/>
              </a:prstGeom>
              <a:ln w="22225">
                <a:solidFill>
                  <a:schemeClr val="accent1"/>
                </a:solidFill>
              </a:ln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sv-SE" sz="1600" i="1" smtClean="0">
                        <a:solidFill>
                          <a:schemeClr val="tx2"/>
                        </a:solidFill>
                        <a:latin typeface="Cambria Math"/>
                        <a:ea typeface="Cambria Math"/>
                      </a:rPr>
                      <m:t>𝛾</m:t>
                    </m:r>
                    <m:r>
                      <a:rPr lang="sv-SE" sz="1600" i="1" smtClean="0">
                        <a:solidFill>
                          <a:schemeClr val="tx2"/>
                        </a:solidFill>
                        <a:latin typeface="Cambria Math"/>
                        <a:ea typeface="Cambria Math"/>
                      </a:rPr>
                      <m:t>→</m:t>
                    </m:r>
                  </m:oMath>
                </a14:m>
                <a:r>
                  <a:rPr lang="en-US" sz="1600" dirty="0" smtClean="0">
                    <a:solidFill>
                      <a:schemeClr val="tx2"/>
                    </a:solidFill>
                  </a:rPr>
                  <a:t>Value that depend of different factors such as: number of machines, inertia of the machines. </a:t>
                </a:r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299" y="6165304"/>
                <a:ext cx="8910068" cy="338554"/>
              </a:xfrm>
              <a:prstGeom prst="rect">
                <a:avLst/>
              </a:prstGeom>
              <a:blipFill rotWithShape="1">
                <a:blip r:embed="rId6"/>
                <a:stretch>
                  <a:fillRect t="-1667" b="-16667"/>
                </a:stretch>
              </a:blipFill>
              <a:ln w="22225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332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Illustrative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09569" y="3429000"/>
                <a:ext cx="3043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sv-SE" b="0" i="1" smtClean="0">
                        <a:latin typeface="Cambria Math"/>
                        <a:ea typeface="Cambria Math"/>
                      </a:rPr>
                      <m:t>𝐽</m:t>
                    </m:r>
                    <m:r>
                      <a:rPr lang="sv-SE" i="1">
                        <a:latin typeface="Cambria Math"/>
                      </a:rPr>
                      <m:t>=</m:t>
                    </m:r>
                  </m:oMath>
                </a14:m>
                <a:r>
                  <a:rPr lang="sv-SE" dirty="0" smtClean="0"/>
                  <a:t>0.1837 +0.3674= 0.5511</a:t>
                </a:r>
                <a:endParaRPr lang="sv-SE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569" y="3429000"/>
                <a:ext cx="3043005" cy="369332"/>
              </a:xfrm>
              <a:prstGeom prst="rect">
                <a:avLst/>
              </a:prstGeom>
              <a:blipFill rotWithShape="1">
                <a:blip r:embed="rId2"/>
                <a:stretch>
                  <a:fillRect l="-200" t="-8333" b="-25000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79512" y="1412776"/>
            <a:ext cx="5698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/>
              <a:t>Two</a:t>
            </a:r>
            <a:r>
              <a:rPr lang="sv-SE" dirty="0" smtClean="0"/>
              <a:t> </a:t>
            </a:r>
            <a:r>
              <a:rPr lang="sv-SE" dirty="0" err="1" smtClean="0"/>
              <a:t>machines</a:t>
            </a:r>
            <a:r>
              <a:rPr lang="sv-SE" dirty="0" smtClean="0"/>
              <a:t>:</a:t>
            </a:r>
          </a:p>
          <a:p>
            <a:endParaRPr lang="sv-SE" dirty="0" smtClean="0"/>
          </a:p>
          <a:p>
            <a:r>
              <a:rPr lang="sv-SE" dirty="0" err="1" smtClean="0"/>
              <a:t>Inertia</a:t>
            </a:r>
            <a:r>
              <a:rPr lang="sv-SE" dirty="0" smtClean="0"/>
              <a:t> </a:t>
            </a:r>
            <a:r>
              <a:rPr lang="sv-SE" dirty="0" err="1" smtClean="0"/>
              <a:t>of</a:t>
            </a:r>
            <a:r>
              <a:rPr lang="sv-SE" dirty="0" smtClean="0"/>
              <a:t> </a:t>
            </a:r>
            <a:r>
              <a:rPr lang="sv-SE" dirty="0" err="1" smtClean="0"/>
              <a:t>Machie</a:t>
            </a:r>
            <a:r>
              <a:rPr lang="sv-SE" dirty="0" smtClean="0"/>
              <a:t> 2 is </a:t>
            </a:r>
            <a:r>
              <a:rPr lang="sv-SE" dirty="0" err="1" smtClean="0"/>
              <a:t>two</a:t>
            </a:r>
            <a:r>
              <a:rPr lang="sv-SE" dirty="0" smtClean="0"/>
              <a:t> </a:t>
            </a:r>
            <a:r>
              <a:rPr lang="sv-SE" dirty="0" err="1" smtClean="0"/>
              <a:t>times</a:t>
            </a:r>
            <a:r>
              <a:rPr lang="sv-SE" dirty="0" smtClean="0"/>
              <a:t> the </a:t>
            </a:r>
            <a:r>
              <a:rPr lang="sv-SE" dirty="0" err="1" smtClean="0"/>
              <a:t>Inertia</a:t>
            </a:r>
            <a:r>
              <a:rPr lang="sv-SE" dirty="0" smtClean="0"/>
              <a:t> </a:t>
            </a:r>
            <a:r>
              <a:rPr lang="sv-SE" dirty="0" err="1" smtClean="0"/>
              <a:t>of</a:t>
            </a:r>
            <a:r>
              <a:rPr lang="sv-SE" dirty="0" smtClean="0"/>
              <a:t> </a:t>
            </a:r>
            <a:r>
              <a:rPr lang="sv-SE" dirty="0" err="1" smtClean="0"/>
              <a:t>Machie</a:t>
            </a:r>
            <a:r>
              <a:rPr lang="sv-SE" dirty="0" smtClean="0"/>
              <a:t> 1</a:t>
            </a:r>
            <a:endParaRPr lang="sv-SE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2420888"/>
            <a:ext cx="5543550" cy="497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79512" y="4445248"/>
            <a:ext cx="3282699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The total index is the integral of the distance from each machine to the center of inertia or angle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65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242251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0" name="Straight Connector 9"/>
          <p:cNvCxnSpPr/>
          <p:nvPr/>
        </p:nvCxnSpPr>
        <p:spPr>
          <a:xfrm flipV="1">
            <a:off x="1043608" y="2420889"/>
            <a:ext cx="7416824" cy="43204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0992" y="329610"/>
            <a:ext cx="7293496" cy="778098"/>
          </a:xfrm>
        </p:spPr>
        <p:txBody>
          <a:bodyPr/>
          <a:lstStyle/>
          <a:p>
            <a:r>
              <a:rPr lang="en-US" sz="4000" dirty="0" smtClean="0"/>
              <a:t>Transient Stability: case study 1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483551" y="1340768"/>
            <a:ext cx="8064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Case study: 772 machines, different disturbances </a:t>
            </a:r>
            <a:r>
              <a:rPr lang="sv-SE" dirty="0" smtClean="0"/>
              <a:t>at 2, 22, 42 and 62 sec, total simulation </a:t>
            </a:r>
            <a:r>
              <a:rPr lang="en-US" dirty="0" smtClean="0"/>
              <a:t>length of</a:t>
            </a:r>
            <a:r>
              <a:rPr lang="sv-SE" dirty="0" smtClean="0"/>
              <a:t> 82 sec. </a:t>
            </a:r>
            <a:endParaRPr lang="sv-SE" dirty="0"/>
          </a:p>
        </p:txBody>
      </p:sp>
      <p:sp>
        <p:nvSpPr>
          <p:cNvPr id="6" name="Rectangle 5"/>
          <p:cNvSpPr/>
          <p:nvPr/>
        </p:nvSpPr>
        <p:spPr>
          <a:xfrm>
            <a:off x="611560" y="2780928"/>
            <a:ext cx="432048" cy="3024336"/>
          </a:xfrm>
          <a:prstGeom prst="rect">
            <a:avLst/>
          </a:prstGeom>
          <a:solidFill>
            <a:schemeClr val="accent4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11560" y="2420889"/>
            <a:ext cx="4824536" cy="36003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11560" y="4797152"/>
            <a:ext cx="4680520" cy="859504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1043608" y="4797152"/>
            <a:ext cx="7416824" cy="100811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148831"/>
            <a:ext cx="4011148" cy="3008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4788024" y="5435932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Analyzing TS after disturbance at 2 sec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300477" y="2031337"/>
                <a:ext cx="13481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sv-SE" b="0" i="1" smtClean="0">
                        <a:latin typeface="Cambria Math"/>
                        <a:ea typeface="Cambria Math"/>
                      </a:rPr>
                      <m:t>𝐽</m:t>
                    </m:r>
                    <m:r>
                      <a:rPr lang="sv-SE" i="1">
                        <a:latin typeface="Cambria Math"/>
                      </a:rPr>
                      <m:t>=</m:t>
                    </m:r>
                  </m:oMath>
                </a14:m>
                <a:r>
                  <a:rPr lang="sv-SE" dirty="0"/>
                  <a:t>31.9954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0477" y="2031337"/>
                <a:ext cx="1348126" cy="369332"/>
              </a:xfrm>
              <a:prstGeom prst="rect">
                <a:avLst/>
              </a:prstGeom>
              <a:blipFill rotWithShape="1">
                <a:blip r:embed="rId2"/>
                <a:stretch>
                  <a:fillRect l="-452" t="-8197" r="-4072" b="-24590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683568" y="2823190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transient stability</a:t>
            </a: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628800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0635" y="5487718"/>
            <a:ext cx="4290850" cy="646331"/>
          </a:xfrm>
          <a:prstGeom prst="rect">
            <a:avLst/>
          </a:prstGeom>
          <a:noFill/>
          <a:ln w="22225"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Note that might be required to normalize this index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402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242251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0" name="Straight Connector 9"/>
          <p:cNvCxnSpPr/>
          <p:nvPr/>
        </p:nvCxnSpPr>
        <p:spPr>
          <a:xfrm flipV="1">
            <a:off x="4283968" y="2420890"/>
            <a:ext cx="4176464" cy="11621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83551" y="1340768"/>
            <a:ext cx="8064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Case study: 772 machines, disturbances </a:t>
            </a:r>
            <a:r>
              <a:rPr lang="sv-SE" dirty="0" smtClean="0"/>
              <a:t>at 2, 22, 42 and 62 sec, total simulation </a:t>
            </a:r>
            <a:r>
              <a:rPr lang="en-US" dirty="0" smtClean="0"/>
              <a:t>length of</a:t>
            </a:r>
            <a:r>
              <a:rPr lang="sv-SE" dirty="0" smtClean="0"/>
              <a:t> 82 sec. </a:t>
            </a:r>
            <a:endParaRPr lang="sv-SE" dirty="0"/>
          </a:p>
        </p:txBody>
      </p:sp>
      <p:sp>
        <p:nvSpPr>
          <p:cNvPr id="6" name="Rectangle 5"/>
          <p:cNvSpPr/>
          <p:nvPr/>
        </p:nvSpPr>
        <p:spPr>
          <a:xfrm>
            <a:off x="3707904" y="2537107"/>
            <a:ext cx="1008112" cy="3268157"/>
          </a:xfrm>
          <a:prstGeom prst="rect">
            <a:avLst/>
          </a:prstGeom>
          <a:solidFill>
            <a:schemeClr val="accent4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3779912" y="2420890"/>
            <a:ext cx="1656184" cy="11621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779912" y="4941168"/>
            <a:ext cx="1656184" cy="864096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716016" y="4941168"/>
            <a:ext cx="3832431" cy="864096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191850"/>
            <a:ext cx="4107160" cy="30803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5168490" y="5661248"/>
            <a:ext cx="3816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Analyzing TS after last disturbance at 62 sec</a:t>
            </a:r>
            <a:endParaRPr lang="en-US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1670992" y="329610"/>
            <a:ext cx="7293496" cy="778098"/>
          </a:xfrm>
        </p:spPr>
        <p:txBody>
          <a:bodyPr/>
          <a:lstStyle/>
          <a:p>
            <a:r>
              <a:rPr lang="en-US" sz="4000" dirty="0" smtClean="0"/>
              <a:t>Transient Stability: case study 2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58743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043608" y="2189940"/>
                <a:ext cx="18674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sv-SE" b="0" i="1" smtClean="0">
                        <a:latin typeface="Cambria Math"/>
                        <a:ea typeface="Cambria Math"/>
                      </a:rPr>
                      <m:t>𝐽</m:t>
                    </m:r>
                    <m:r>
                      <a:rPr lang="sv-SE" i="1">
                        <a:latin typeface="Cambria Math"/>
                      </a:rPr>
                      <m:t>=</m:t>
                    </m:r>
                  </m:oMath>
                </a14:m>
                <a:r>
                  <a:rPr lang="sv-SE" dirty="0"/>
                  <a:t>2.7852e+005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08" y="2189940"/>
                <a:ext cx="1867499" cy="369332"/>
              </a:xfrm>
              <a:prstGeom prst="rect">
                <a:avLst/>
              </a:prstGeom>
              <a:blipFill rotWithShape="1">
                <a:blip r:embed="rId2"/>
                <a:stretch>
                  <a:fillRect l="-326" t="-8197" r="-2280" b="-24590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179512" y="2792997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Severe transient stability problem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1484784"/>
            <a:ext cx="5476875" cy="432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9842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ea typeface="Geneva"/>
                <a:cs typeface="Geneva"/>
              </a:rPr>
              <a:t>Introduction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9750" y="1417638"/>
            <a:ext cx="8147050" cy="526297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 smtClean="0">
                <a:latin typeface="+mn-lt"/>
              </a:rPr>
              <a:t>In this presentation it is shown part of the validation of the different indices. Illustrative examples using real data provided by WP4.3 partners are presented.</a:t>
            </a:r>
          </a:p>
          <a:p>
            <a:pPr>
              <a:defRPr/>
            </a:pPr>
            <a:endParaRPr lang="en-US" sz="2400" dirty="0">
              <a:latin typeface="+mn-lt"/>
            </a:endParaRPr>
          </a:p>
          <a:p>
            <a:pPr>
              <a:defRPr/>
            </a:pPr>
            <a:r>
              <a:rPr lang="en-US" sz="2400" dirty="0" smtClean="0">
                <a:latin typeface="+mn-lt"/>
              </a:rPr>
              <a:t>Organization of the presentation:</a:t>
            </a:r>
            <a:endParaRPr lang="en-US" sz="2400" dirty="0">
              <a:latin typeface="+mn-lt"/>
            </a:endParaRPr>
          </a:p>
          <a:p>
            <a:pPr marL="342900" indent="-342900">
              <a:buFont typeface="Wingdings" pitchFamily="2" charset="2"/>
              <a:buChar char="Ø"/>
              <a:defRPr/>
            </a:pPr>
            <a:r>
              <a:rPr lang="en-US" sz="2400" dirty="0" smtClean="0">
                <a:latin typeface="+mn-lt"/>
              </a:rPr>
              <a:t>Information received</a:t>
            </a:r>
          </a:p>
          <a:p>
            <a:pPr marL="342900" indent="-342900">
              <a:buFont typeface="Wingdings" pitchFamily="2" charset="2"/>
              <a:buChar char="Ø"/>
              <a:defRPr/>
            </a:pPr>
            <a:r>
              <a:rPr lang="en-US" sz="2400" dirty="0" smtClean="0">
                <a:latin typeface="+mn-lt"/>
              </a:rPr>
              <a:t>Under/over voltage</a:t>
            </a:r>
          </a:p>
          <a:p>
            <a:pPr marL="800100" lvl="1" indent="-342900">
              <a:buFont typeface="Wingdings" pitchFamily="2" charset="2"/>
              <a:buChar char="ü"/>
              <a:defRPr/>
            </a:pPr>
            <a:r>
              <a:rPr lang="en-US" sz="2400" dirty="0" smtClean="0">
                <a:latin typeface="+mn-lt"/>
              </a:rPr>
              <a:t>Case studies</a:t>
            </a:r>
          </a:p>
          <a:p>
            <a:pPr marL="342900" indent="-342900">
              <a:buFont typeface="Wingdings" pitchFamily="2" charset="2"/>
              <a:buChar char="Ø"/>
              <a:defRPr/>
            </a:pPr>
            <a:r>
              <a:rPr lang="en-US" sz="2400" dirty="0" smtClean="0">
                <a:latin typeface="+mn-lt"/>
              </a:rPr>
              <a:t>Overloads</a:t>
            </a:r>
          </a:p>
          <a:p>
            <a:pPr marL="800100" lvl="1" indent="-342900">
              <a:buFont typeface="Wingdings" pitchFamily="2" charset="2"/>
              <a:buChar char="ü"/>
              <a:defRPr/>
            </a:pPr>
            <a:r>
              <a:rPr lang="en-US" sz="2400" dirty="0" smtClean="0">
                <a:latin typeface="+mn-lt"/>
              </a:rPr>
              <a:t>Case studies</a:t>
            </a:r>
          </a:p>
          <a:p>
            <a:pPr marL="342900" indent="-342900">
              <a:buFont typeface="Wingdings" pitchFamily="2" charset="2"/>
              <a:buChar char="Ø"/>
              <a:defRPr/>
            </a:pPr>
            <a:r>
              <a:rPr lang="en-US" sz="2400" dirty="0" smtClean="0">
                <a:latin typeface="+mn-lt"/>
              </a:rPr>
              <a:t>Transient Stability</a:t>
            </a:r>
          </a:p>
          <a:p>
            <a:pPr marL="800100" lvl="1" indent="-342900">
              <a:buFont typeface="Wingdings" pitchFamily="2" charset="2"/>
              <a:buChar char="ü"/>
              <a:defRPr/>
            </a:pPr>
            <a:r>
              <a:rPr lang="en-US" sz="2400" dirty="0" smtClean="0">
                <a:latin typeface="+mn-lt"/>
              </a:rPr>
              <a:t>Case studies</a:t>
            </a:r>
          </a:p>
          <a:p>
            <a:pPr marL="342900" indent="-342900">
              <a:buFont typeface="Wingdings" pitchFamily="2" charset="2"/>
              <a:buChar char="Ø"/>
              <a:defRPr/>
            </a:pPr>
            <a:r>
              <a:rPr lang="en-US" sz="2400" dirty="0" smtClean="0">
                <a:latin typeface="+mn-lt"/>
              </a:rPr>
              <a:t>Future work</a:t>
            </a:r>
          </a:p>
          <a:p>
            <a:pPr>
              <a:defRPr/>
            </a:pPr>
            <a:endParaRPr lang="en-US" sz="24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11560" y="1844824"/>
            <a:ext cx="82089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itchFamily="34" charset="0"/>
              <a:buChar char="•"/>
            </a:pPr>
            <a:r>
              <a:rPr lang="en-GB" dirty="0" smtClean="0"/>
              <a:t>Over/under voltage index can be calculated based on the maximum violation point or in the average value.</a:t>
            </a:r>
          </a:p>
          <a:p>
            <a:pPr marL="285750" lvl="0" indent="-285750">
              <a:buFont typeface="Arial" pitchFamily="34" charset="0"/>
              <a:buChar char="•"/>
            </a:pPr>
            <a:endParaRPr lang="sv-SE" dirty="0" smtClean="0"/>
          </a:p>
          <a:p>
            <a:pPr marL="285750" lvl="0" indent="-285750">
              <a:buFont typeface="Arial" pitchFamily="34" charset="0"/>
              <a:buChar char="•"/>
            </a:pPr>
            <a:r>
              <a:rPr lang="en-US" dirty="0" smtClean="0"/>
              <a:t>Limits for voltage and overload has been considered as a given plus\minus percent.</a:t>
            </a:r>
          </a:p>
          <a:p>
            <a:pPr marL="285750" lvl="0" indent="-285750">
              <a:buFont typeface="Arial" pitchFamily="34" charset="0"/>
              <a:buChar char="•"/>
            </a:pPr>
            <a:endParaRPr lang="en-US" dirty="0"/>
          </a:p>
          <a:p>
            <a:pPr marL="285750" lvl="0" indent="-285750">
              <a:buFont typeface="Arial" pitchFamily="34" charset="0"/>
              <a:buChar char="•"/>
            </a:pPr>
            <a:r>
              <a:rPr lang="en-US" dirty="0" smtClean="0"/>
              <a:t>Transient stability index might need to be normalized</a:t>
            </a:r>
          </a:p>
          <a:p>
            <a:pPr marL="285750" lvl="0" indent="-285750">
              <a:buFont typeface="Arial" pitchFamily="34" charset="0"/>
              <a:buChar char="•"/>
            </a:pPr>
            <a:endParaRPr lang="sv-SE" dirty="0"/>
          </a:p>
          <a:p>
            <a:pPr marL="285750" lvl="0" indent="-285750">
              <a:buFont typeface="Arial" pitchFamily="34" charset="0"/>
              <a:buChar char="•"/>
            </a:pPr>
            <a:r>
              <a:rPr lang="en-US" dirty="0" smtClean="0"/>
              <a:t>More simulations to validate voltage stability index will be provided by RTE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7688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 bwMode="auto">
          <a:xfrm>
            <a:off x="1465263" y="274638"/>
            <a:ext cx="7570787" cy="7060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ea typeface="Geneva"/>
                <a:cs typeface="Geneva"/>
              </a:rPr>
              <a:t>Signal Classification</a:t>
            </a:r>
          </a:p>
        </p:txBody>
      </p:sp>
      <p:pic>
        <p:nvPicPr>
          <p:cNvPr id="4105" name="Picture 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3" t="6028" r="6360" b="6610"/>
          <a:stretch/>
        </p:blipFill>
        <p:spPr bwMode="auto">
          <a:xfrm>
            <a:off x="107504" y="2384886"/>
            <a:ext cx="5007961" cy="3257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8"/>
          <p:cNvSpPr/>
          <p:nvPr/>
        </p:nvSpPr>
        <p:spPr>
          <a:xfrm>
            <a:off x="899592" y="2436861"/>
            <a:ext cx="720080" cy="3061207"/>
          </a:xfrm>
          <a:prstGeom prst="rect">
            <a:avLst/>
          </a:prstGeom>
          <a:solidFill>
            <a:srgbClr val="FF0000">
              <a:alpha val="2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Right Brace 1"/>
          <p:cNvSpPr/>
          <p:nvPr/>
        </p:nvSpPr>
        <p:spPr>
          <a:xfrm rot="16200000">
            <a:off x="467546" y="2004812"/>
            <a:ext cx="288032" cy="576065"/>
          </a:xfrm>
          <a:prstGeom prst="rightBrac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ight Brace 11"/>
          <p:cNvSpPr/>
          <p:nvPr/>
        </p:nvSpPr>
        <p:spPr>
          <a:xfrm rot="16200000">
            <a:off x="2771803" y="276621"/>
            <a:ext cx="288032" cy="4032446"/>
          </a:xfrm>
          <a:prstGeom prst="rightBrac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TextBox 9"/>
          <p:cNvSpPr txBox="1"/>
          <p:nvPr/>
        </p:nvSpPr>
        <p:spPr>
          <a:xfrm>
            <a:off x="-108520" y="1830522"/>
            <a:ext cx="1921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Pre-contingency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627784" y="188837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Post-contingency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27584" y="2617748"/>
            <a:ext cx="1080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FF0000"/>
                </a:solidFill>
              </a:rPr>
              <a:t>Nonlinear </a:t>
            </a:r>
          </a:p>
          <a:p>
            <a:pPr algn="ctr"/>
            <a:r>
              <a:rPr lang="en-US" sz="1400" dirty="0" smtClean="0">
                <a:solidFill>
                  <a:srgbClr val="FF0000"/>
                </a:solidFill>
              </a:rPr>
              <a:t>behavior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6" name="Right Brace 15"/>
          <p:cNvSpPr/>
          <p:nvPr/>
        </p:nvSpPr>
        <p:spPr>
          <a:xfrm rot="5400000">
            <a:off x="4141891" y="5211975"/>
            <a:ext cx="288032" cy="1292266"/>
          </a:xfrm>
          <a:prstGeom prst="rightBrac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sv-SE" dirty="0"/>
          </a:p>
        </p:txBody>
      </p:sp>
      <p:sp>
        <p:nvSpPr>
          <p:cNvPr id="17" name="TextBox 16"/>
          <p:cNvSpPr txBox="1"/>
          <p:nvPr/>
        </p:nvSpPr>
        <p:spPr>
          <a:xfrm>
            <a:off x="3563888" y="6002124"/>
            <a:ext cx="144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Window to be analyzed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251520" y="1222332"/>
            <a:ext cx="87845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latin typeface="+mn-lt"/>
              </a:rPr>
              <a:t>It is necessary to classify each of the signals into different parts before to be analyzed:</a:t>
            </a:r>
            <a:endParaRPr lang="en-US" dirty="0"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92080" y="1844824"/>
            <a:ext cx="35283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u="sng" dirty="0" smtClean="0">
                <a:latin typeface="+mn-lt"/>
              </a:rPr>
              <a:t>Pre-contingency</a:t>
            </a:r>
            <a:r>
              <a:rPr lang="en-US" dirty="0" smtClean="0">
                <a:latin typeface="+mn-lt"/>
              </a:rPr>
              <a:t>: period of time where the signal is in nominal conditions (no disturbance).</a:t>
            </a:r>
            <a:endParaRPr lang="en-US" dirty="0"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92080" y="2924944"/>
            <a:ext cx="35283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u="sng" dirty="0" smtClean="0">
                <a:latin typeface="+mn-lt"/>
              </a:rPr>
              <a:t>Post-contingency</a:t>
            </a:r>
            <a:r>
              <a:rPr lang="en-US" dirty="0" smtClean="0">
                <a:latin typeface="+mn-lt"/>
              </a:rPr>
              <a:t>: Period of time just after any disturbance </a:t>
            </a:r>
            <a:r>
              <a:rPr lang="en-US" dirty="0">
                <a:latin typeface="+mn-lt"/>
              </a:rPr>
              <a:t>i</a:t>
            </a:r>
            <a:r>
              <a:rPr lang="en-US" dirty="0" smtClean="0">
                <a:latin typeface="+mn-lt"/>
              </a:rPr>
              <a:t>n the system.</a:t>
            </a:r>
            <a:endParaRPr lang="en-US" dirty="0"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20072" y="4005064"/>
            <a:ext cx="3923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u="sng" dirty="0" smtClean="0">
                <a:latin typeface="+mn-lt"/>
              </a:rPr>
              <a:t>Nonlinear behavior</a:t>
            </a:r>
            <a:r>
              <a:rPr lang="en-US" dirty="0" smtClean="0">
                <a:latin typeface="+mn-lt"/>
              </a:rPr>
              <a:t>: Short period of time, few seconds,  after a disturbance.</a:t>
            </a:r>
            <a:endParaRPr lang="en-US" dirty="0">
              <a:latin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20072" y="4797152"/>
            <a:ext cx="35283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u="sng" dirty="0" smtClean="0">
                <a:latin typeface="+mn-lt"/>
              </a:rPr>
              <a:t>Window to be analyzed</a:t>
            </a:r>
            <a:r>
              <a:rPr lang="en-US" dirty="0" smtClean="0">
                <a:latin typeface="+mn-lt"/>
              </a:rPr>
              <a:t>: Small window of time before the end of the simulation and after any contingency and the nonlinear behavior.</a:t>
            </a:r>
            <a:endParaRPr lang="en-US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 bwMode="auto">
          <a:xfrm>
            <a:off x="1465263" y="274638"/>
            <a:ext cx="7570787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sz="4000" b="1" dirty="0"/>
              <a:t>Post-fault under/over voltage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1520" y="1209526"/>
            <a:ext cx="80648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Useful to observer whether the deviation of voltages surpass those acceptable in the operational standards. Monitoring the voltage across the transmission network right after an outage occurs.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180535" y="2276872"/>
                <a:ext cx="1950713" cy="871201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  <a:ea typeface="Cambria Math"/>
                            </a:rPr>
                            <m:t>𝜁</m:t>
                          </m:r>
                        </m:sub>
                      </m:sSub>
                      <m:r>
                        <a:rPr lang="sv-SE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sv-SE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sv-SE" b="0" i="1" smtClean="0">
                              <a:latin typeface="Cambria Math"/>
                            </a:rPr>
                            <m:t>𝑀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sv-SE" b="0" i="1" smtClean="0">
                              <a:latin typeface="Cambria Math"/>
                            </a:rPr>
                            <m:t>𝑘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sv-SE" b="0" i="1" smtClean="0">
                              <a:latin typeface="Cambria Math"/>
                            </a:rPr>
                            <m:t>𝑀</m:t>
                          </m:r>
                        </m:sup>
                        <m:e>
                          <m:sSub>
                            <m:sSubPr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sv-SE" i="1">
                                  <a:latin typeface="Cambria Math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sv-SE" i="1"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0535" y="2276872"/>
                <a:ext cx="1950713" cy="871201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1381840" y="4908924"/>
            <a:ext cx="2232248" cy="369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latin typeface="+mn-lt"/>
              </a:rPr>
              <a:t>Considerations</a:t>
            </a:r>
            <a:endParaRPr lang="en-US" b="1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79512" y="3259669"/>
                <a:ext cx="3877152" cy="81740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lang="sv-SE" b="0" i="1" smtClean="0">
                          <a:latin typeface="Cambria Math"/>
                        </a:rPr>
                        <m:t>=</m:t>
                      </m:r>
                      <m:r>
                        <a:rPr lang="sv-SE" b="0" i="1" smtClean="0">
                          <a:latin typeface="Cambria Math"/>
                        </a:rPr>
                        <m:t>𝑚𝑎𝑥</m:t>
                      </m:r>
                      <m:d>
                        <m:dPr>
                          <m:begChr m:val="["/>
                          <m:endChr m:val="]"/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sv-SE" i="1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sv-SE" i="1"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  <m:sSup>
                            <m:sSupPr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sv-SE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sv-SE" i="1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sv-SE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sv-SE" i="1">
                                              <a:latin typeface="Cambria Math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sv-SE" i="1">
                                              <a:latin typeface="Cambria Math"/>
                                            </a:rPr>
                                            <m:t>𝑛𝑜𝑚</m:t>
                                          </m:r>
                                          <m:r>
                                            <a:rPr lang="sv-SE" i="1">
                                              <a:latin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sv-SE" i="1">
                                              <a:latin typeface="Cambria Math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r>
                                        <a:rPr lang="sv-SE" i="1">
                                          <a:latin typeface="Cambria Math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sv-SE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sv-SE" i="1">
                                              <a:latin typeface="Cambria Math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sv-SE" i="1">
                                              <a:latin typeface="Cambria Math"/>
                                            </a:rPr>
                                            <m:t>𝑒𝑛𝑑</m:t>
                                          </m:r>
                                          <m:r>
                                            <a:rPr lang="sv-SE" i="1">
                                              <a:latin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sv-SE" i="1">
                                              <a:latin typeface="Cambria Math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sv-SE" i="1">
                                              <a:latin typeface="Cambria Math" charset="0"/>
                                              <a:ea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sv-SE" i="1">
                                              <a:latin typeface="Cambria Math"/>
                                              <a:ea typeface="Cambria Math"/>
                                            </a:rPr>
                                            <m:t>∆</m:t>
                                          </m:r>
                                          <m:r>
                                            <a:rPr lang="sv-SE" i="1">
                                              <a:latin typeface="Cambria Math"/>
                                              <a:ea typeface="Cambria Math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sv-SE" i="1">
                                              <a:latin typeface="Cambria Math"/>
                                              <a:ea typeface="Cambria Math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sv-SE" i="1">
                                  <a:latin typeface="Cambria Math"/>
                                </a:rPr>
                                <m:t>2</m:t>
                              </m:r>
                              <m:r>
                                <a:rPr lang="sv-SE" i="1">
                                  <a:latin typeface="Cambria Math"/>
                                </a:rPr>
                                <m:t>𝑛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sv-SE" dirty="0"/>
                            <m:t> </m:t>
                          </m:r>
                        </m:e>
                      </m:d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512" y="3259669"/>
                <a:ext cx="3877152" cy="817403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1061345" y="5412980"/>
                <a:ext cx="2574551" cy="6083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/>
                        </a:rPr>
                        <m:t>𝑖𝑓</m:t>
                      </m:r>
                      <m:r>
                        <a:rPr lang="sv-SE" b="0" i="1" smtClean="0">
                          <a:latin typeface="Cambria Math"/>
                        </a:rPr>
                        <m:t> </m:t>
                      </m:r>
                      <m:d>
                        <m:dPr>
                          <m:begChr m:val="{"/>
                          <m:endChr m:val=""/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i="1">
                                        <a:latin typeface="Cambria Math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&lt;1</m:t>
                                </m:r>
                                <m:r>
                                  <a:rPr lang="sv-SE" i="1" smtClean="0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i="1">
                                        <a:latin typeface="Cambria Math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=1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i="1">
                                        <a:latin typeface="Cambria Math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&gt;1</m:t>
                                </m:r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i="1">
                                        <a:latin typeface="Cambria Math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i="1">
                                        <a:latin typeface="Cambria Math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345" y="5412980"/>
                <a:ext cx="2574551" cy="608308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4421076" y="1988840"/>
                <a:ext cx="4660635" cy="2619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sv-SE" sz="16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sv-SE" sz="1600" b="0" i="1" smtClean="0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sv-SE" sz="1600" i="1" smtClean="0">
                            <a:latin typeface="Cambria Math"/>
                            <a:ea typeface="Cambria Math"/>
                          </a:rPr>
                          <m:t>𝜁</m:t>
                        </m:r>
                      </m:sub>
                    </m:sSub>
                    <m:r>
                      <a:rPr lang="sv-SE" sz="1600" i="1">
                        <a:latin typeface="Cambria Math"/>
                      </a:rPr>
                      <m:t>=</m:t>
                    </m:r>
                  </m:oMath>
                </a14:m>
                <a:r>
                  <a:rPr lang="sv-SE" sz="1600" dirty="0" smtClean="0"/>
                  <a:t> Total index </a:t>
                </a:r>
                <a:r>
                  <a:rPr lang="en-US" sz="1600" dirty="0" smtClean="0"/>
                  <a:t>of all the buses</a:t>
                </a:r>
                <a:endParaRPr lang="en-US" sz="1600" dirty="0"/>
              </a:p>
              <a:p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/>
                      </a:rPr>
                      <m:t>𝑀</m:t>
                    </m:r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Number of buses</a:t>
                </a:r>
              </a:p>
              <a:p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/>
                      </a:rPr>
                      <m:t>𝑣𝑘</m:t>
                    </m:r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b="0" dirty="0" smtClean="0"/>
                  <a:t> Individual index of bus k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sz="1600" b="0" i="1" smtClean="0">
                            <a:latin typeface="Cambria Math"/>
                          </a:rPr>
                          <m:t>𝑛𝑜𝑚</m:t>
                        </m:r>
                        <m:r>
                          <a:rPr lang="en-US" sz="1600" b="0" i="1" smtClean="0">
                            <a:latin typeface="Cambria Math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Nominal voltage at bus k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sz="1600" b="0" i="1" smtClean="0">
                            <a:latin typeface="Cambria Math"/>
                          </a:rPr>
                          <m:t>𝑒𝑛𝑑</m:t>
                        </m:r>
                        <m:r>
                          <a:rPr lang="en-US" sz="1600" i="1">
                            <a:latin typeface="Cambria Math"/>
                          </a:rPr>
                          <m:t>,</m:t>
                        </m:r>
                        <m:r>
                          <a:rPr lang="en-US" sz="1600" i="1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1600" i="1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Voltages of bus k in the selected window</a:t>
                </a:r>
                <a:endParaRPr lang="en-US" sz="16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sz="1600" b="0" i="1" smtClean="0">
                            <a:latin typeface="Cambria Math"/>
                          </a:rPr>
                          <m:t>𝑚𝑎𝑥</m:t>
                        </m:r>
                        <m:r>
                          <a:rPr lang="en-US" sz="1600" i="1">
                            <a:latin typeface="Cambria Math"/>
                          </a:rPr>
                          <m:t>,</m:t>
                        </m:r>
                        <m:r>
                          <a:rPr lang="en-US" sz="1600" i="1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1600" i="1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Maximum voltage at bus k</a:t>
                </a:r>
                <a:endParaRPr lang="en-US" sz="16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sz="1600" b="0" i="1" smtClean="0">
                            <a:latin typeface="Cambria Math"/>
                          </a:rPr>
                          <m:t>𝑚𝑖𝑛</m:t>
                        </m:r>
                        <m:r>
                          <a:rPr lang="en-US" sz="1600" i="1">
                            <a:latin typeface="Cambria Math"/>
                          </a:rPr>
                          <m:t>,</m:t>
                        </m:r>
                        <m:r>
                          <a:rPr lang="en-US" sz="1600" i="1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Minimum voltage at bus k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sz="1600" i="1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1600" i="1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/>
                  <a:t> </a:t>
                </a:r>
                <a:r>
                  <a:rPr lang="en-US" sz="1600" dirty="0" smtClean="0"/>
                  <a:t>Weighting </a:t>
                </a:r>
                <a:r>
                  <a:rPr lang="en-US" sz="1600" dirty="0"/>
                  <a:t>factor of line </a:t>
                </a:r>
                <a:r>
                  <a:rPr lang="sv-SE" sz="1600" dirty="0" smtClean="0"/>
                  <a:t>k</a:t>
                </a:r>
              </a:p>
              <a:p>
                <a14:m>
                  <m:oMath xmlns:m="http://schemas.openxmlformats.org/officeDocument/2006/math">
                    <m:r>
                      <a:rPr lang="sv-SE" sz="1600" b="0" i="1" smtClean="0">
                        <a:latin typeface="Cambria Math"/>
                      </a:rPr>
                      <m:t>𝑛</m:t>
                    </m:r>
                    <m:r>
                      <a:rPr lang="en-US" sz="1600" i="1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/>
                  <a:t> </a:t>
                </a:r>
                <a:r>
                  <a:rPr lang="en-US" sz="1600" dirty="0" smtClean="0"/>
                  <a:t>Exponent to make violations values evident</a:t>
                </a:r>
                <a:endParaRPr lang="sv-SE" sz="1600" dirty="0"/>
              </a:p>
              <a:p>
                <a:endParaRPr lang="sv-SE" sz="16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1076" y="1988840"/>
                <a:ext cx="4660635" cy="2619371"/>
              </a:xfrm>
              <a:prstGeom prst="rect">
                <a:avLst/>
              </a:prstGeom>
              <a:blipFill rotWithShape="1">
                <a:blip r:embed="rId5"/>
                <a:stretch>
                  <a:fillRect t="-698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5198984" y="4581128"/>
            <a:ext cx="2202226" cy="369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latin typeface="+mn-lt"/>
              </a:rPr>
              <a:t>Index Classification</a:t>
            </a:r>
            <a:endParaRPr lang="en-US" b="1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4448882" y="5191495"/>
                <a:ext cx="3795526" cy="10039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/>
                        </a:rPr>
                        <m:t>𝑖𝑓</m:t>
                      </m:r>
                      <m:r>
                        <a:rPr lang="sv-SE" b="0" i="1" smtClean="0">
                          <a:latin typeface="Cambria Math"/>
                        </a:rPr>
                        <m:t>  </m:t>
                      </m:r>
                      <m:d>
                        <m:dPr>
                          <m:begChr m:val="{"/>
                          <m:endChr m:val=""/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sv-SE" i="1">
                                    <a:latin typeface="Cambria Math"/>
                                  </a:rPr>
                                  <m:t>𝑁𝑜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 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𝑓𝑎𝑢𝑙𝑡</m:t>
                                </m:r>
                              </m:e>
                              <m:e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i="1">
                                        <a:latin typeface="Cambria Math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  <a:ea typeface="Cambria Math"/>
                                      </a:rPr>
                                      <m:t>𝜁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=1</m:t>
                                </m:r>
                              </m:e>
                            </m:mr>
                            <m:mr>
                              <m:e>
                                <m:r>
                                  <a:rPr lang="sv-SE" b="0" i="1" smtClean="0">
                                    <a:latin typeface="Cambria Math"/>
                                  </a:rPr>
                                  <m:t>𝑆𝑙𝑖𝑔h𝑡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 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𝑉𝑖𝑜𝑙𝑎𝑡𝑖𝑜𝑛</m:t>
                                </m:r>
                              </m:e>
                              <m:e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i="1">
                                        <a:latin typeface="Cambria Math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  <a:ea typeface="Cambria Math"/>
                                      </a:rPr>
                                      <m:t>𝜁</m:t>
                                    </m:r>
                                  </m:sub>
                                </m:sSub>
                                <m:r>
                                  <a:rPr lang="sv-SE" b="0" i="1" smtClean="0">
                                    <a:latin typeface="Cambria Math"/>
                                    <a:ea typeface="Cambria Math"/>
                                  </a:rPr>
                                  <m:t>&gt;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sv-SE" i="1">
                                    <a:latin typeface="Cambria Math"/>
                                  </a:rPr>
                                  <m:t>𝑆𝑒𝑣𝑒𝑟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𝑒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 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𝑉𝑖𝑜𝑙𝑎𝑡𝑖𝑜𝑛</m:t>
                                </m:r>
                              </m:e>
                              <m:e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i="1">
                                        <a:latin typeface="Cambria Math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  <a:ea typeface="Cambria Math"/>
                                      </a:rPr>
                                      <m:t>𝜁</m:t>
                                    </m:r>
                                  </m:sub>
                                </m:sSub>
                                <m:r>
                                  <a:rPr lang="sv-SE" b="0" i="1" smtClean="0">
                                    <a:latin typeface="Cambria Math"/>
                                    <a:ea typeface="Cambria Math"/>
                                  </a:rPr>
                                  <m:t>≫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8882" y="5191495"/>
                <a:ext cx="3795526" cy="1003993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395536" y="4231804"/>
                <a:ext cx="2448940" cy="5653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i="1" smtClean="0">
                              <a:latin typeface="Cambria Math"/>
                              <a:ea typeface="Cambria Math"/>
                            </a:rPr>
                            <m:t>Δ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𝑘</m:t>
                          </m:r>
                        </m:sub>
                      </m:sSub>
                      <m:r>
                        <a:rPr lang="sv-SE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sv-SE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/>
                                </a:rPr>
                                <m:t>𝑚𝑎𝑥</m:t>
                              </m:r>
                              <m:r>
                                <a:rPr lang="sv-SE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sv-SE" b="0" i="1" smtClean="0"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  <m:r>
                            <a:rPr lang="sv-SE" b="0" i="1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sv-SE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/>
                                </a:rPr>
                                <m:t>𝑚𝑖𝑛</m:t>
                              </m:r>
                              <m:r>
                                <a:rPr lang="sv-SE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sv-SE" b="0" i="1" smtClean="0"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</m:num>
                        <m:den>
                          <m:r>
                            <a:rPr lang="sv-SE" b="0" i="1" smtClean="0">
                              <a:latin typeface="Cambria Math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36" y="4231804"/>
                <a:ext cx="2448940" cy="565348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522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/>
        </p:nvCxnSpPr>
        <p:spPr>
          <a:xfrm flipV="1">
            <a:off x="3995936" y="2348880"/>
            <a:ext cx="4392488" cy="29757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274638"/>
            <a:ext cx="7128792" cy="706090"/>
          </a:xfrm>
        </p:spPr>
        <p:txBody>
          <a:bodyPr/>
          <a:lstStyle/>
          <a:p>
            <a:r>
              <a:rPr lang="en-US" sz="3600" dirty="0" smtClean="0"/>
              <a:t>Under/over Voltage: Case study 1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539552" y="1484784"/>
            <a:ext cx="806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/>
              <a:t>Case </a:t>
            </a:r>
            <a:r>
              <a:rPr lang="sv-SE" dirty="0" err="1" smtClean="0"/>
              <a:t>study</a:t>
            </a:r>
            <a:r>
              <a:rPr lang="en-US" dirty="0" smtClean="0"/>
              <a:t>: 6799 buses, disturbance </a:t>
            </a:r>
            <a:r>
              <a:rPr lang="sv-SE" dirty="0" smtClean="0"/>
              <a:t>at 2sec, simulation </a:t>
            </a:r>
            <a:r>
              <a:rPr lang="en-US" dirty="0" smtClean="0"/>
              <a:t>length</a:t>
            </a:r>
            <a:r>
              <a:rPr lang="sv-SE" dirty="0" smtClean="0"/>
              <a:t> </a:t>
            </a:r>
            <a:r>
              <a:rPr lang="sv-SE" dirty="0"/>
              <a:t>20 sec . 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4" t="2024" r="6819" b="2825"/>
          <a:stretch/>
        </p:blipFill>
        <p:spPr bwMode="auto">
          <a:xfrm>
            <a:off x="38815" y="2420888"/>
            <a:ext cx="4749209" cy="3806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3222522" y="2636912"/>
            <a:ext cx="773414" cy="3240360"/>
          </a:xfrm>
          <a:prstGeom prst="rect">
            <a:avLst/>
          </a:prstGeom>
          <a:solidFill>
            <a:schemeClr val="accent4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6" t="6271" r="6911" b="3893"/>
          <a:stretch/>
        </p:blipFill>
        <p:spPr bwMode="auto">
          <a:xfrm>
            <a:off x="5004048" y="2276872"/>
            <a:ext cx="3528392" cy="2506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Connector 7"/>
          <p:cNvCxnSpPr/>
          <p:nvPr/>
        </p:nvCxnSpPr>
        <p:spPr>
          <a:xfrm flipV="1">
            <a:off x="3222522" y="2348880"/>
            <a:ext cx="2069558" cy="28803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275856" y="4581128"/>
            <a:ext cx="2016224" cy="1296144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995936" y="4581128"/>
            <a:ext cx="4392488" cy="1296144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300192" y="2015262"/>
            <a:ext cx="1287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100" dirty="0" err="1" smtClean="0"/>
              <a:t>Analyzed</a:t>
            </a:r>
            <a:r>
              <a:rPr lang="sv-SE" sz="1100" dirty="0" smtClean="0"/>
              <a:t> </a:t>
            </a:r>
            <a:r>
              <a:rPr lang="sv-SE" sz="1100" dirty="0" err="1" smtClean="0"/>
              <a:t>window</a:t>
            </a:r>
            <a:r>
              <a:rPr lang="sv-SE" sz="1100" dirty="0" smtClean="0"/>
              <a:t> </a:t>
            </a:r>
            <a:endParaRPr lang="sv-SE" sz="1100" dirty="0"/>
          </a:p>
        </p:txBody>
      </p:sp>
    </p:spTree>
    <p:extLst>
      <p:ext uri="{BB962C8B-B14F-4D97-AF65-F5344CB8AC3E}">
        <p14:creationId xmlns:p14="http://schemas.microsoft.com/office/powerpoint/2010/main" val="313123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034860" y="1846671"/>
                <a:ext cx="1462388" cy="3938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  <a:ea typeface="Cambria Math"/>
                            </a:rPr>
                            <m:t>𝜁</m:t>
                          </m:r>
                        </m:sub>
                      </m:sSub>
                      <m:r>
                        <a:rPr lang="sv-SE" i="1">
                          <a:latin typeface="Cambria Math"/>
                        </a:rPr>
                        <m:t>=1.0053</m:t>
                      </m:r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4860" y="1846671"/>
                <a:ext cx="1462388" cy="393826"/>
              </a:xfrm>
              <a:prstGeom prst="rect">
                <a:avLst/>
              </a:prstGeom>
              <a:blipFill rotWithShape="1">
                <a:blip r:embed="rId2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457200" y="2633712"/>
            <a:ext cx="3682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Only 5 buses with slight violation of the limits</a:t>
            </a:r>
            <a:endParaRPr 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408676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7740351" y="1700808"/>
            <a:ext cx="890763" cy="3240360"/>
          </a:xfrm>
          <a:prstGeom prst="rect">
            <a:avLst/>
          </a:prstGeom>
          <a:solidFill>
            <a:schemeClr val="accent4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Oval 4"/>
          <p:cNvSpPr/>
          <p:nvPr/>
        </p:nvSpPr>
        <p:spPr>
          <a:xfrm>
            <a:off x="7623003" y="4215930"/>
            <a:ext cx="1008112" cy="180020"/>
          </a:xfrm>
          <a:prstGeom prst="ellipse">
            <a:avLst/>
          </a:prstGeom>
          <a:noFill/>
          <a:ln w="158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6372200" y="2276872"/>
                <a:ext cx="866462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𝑚𝑎𝑥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,4</m:t>
                          </m:r>
                        </m:sub>
                      </m:sSub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2200" y="2276872"/>
                <a:ext cx="866462" cy="38151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516216" y="4127605"/>
                <a:ext cx="866462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𝑚𝑖𝑛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,4</m:t>
                          </m:r>
                        </m:sub>
                      </m:sSub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6216" y="4127605"/>
                <a:ext cx="866462" cy="38151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4932040" y="2043584"/>
                <a:ext cx="866462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𝑛𝑜𝑚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,4</m:t>
                          </m:r>
                        </m:sub>
                      </m:sSub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040" y="2043584"/>
                <a:ext cx="866462" cy="38151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/>
          <p:cNvCxnSpPr>
            <a:stCxn id="11" idx="2"/>
          </p:cNvCxnSpPr>
          <p:nvPr/>
        </p:nvCxnSpPr>
        <p:spPr>
          <a:xfrm flipH="1">
            <a:off x="4644009" y="2425099"/>
            <a:ext cx="721262" cy="1003901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7740352" y="3382258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8" name="Oval 17"/>
          <p:cNvSpPr/>
          <p:nvPr/>
        </p:nvSpPr>
        <p:spPr>
          <a:xfrm>
            <a:off x="7772418" y="3861048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Oval 18"/>
          <p:cNvSpPr/>
          <p:nvPr/>
        </p:nvSpPr>
        <p:spPr>
          <a:xfrm>
            <a:off x="7855565" y="4271620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0" name="Oval 19"/>
          <p:cNvSpPr/>
          <p:nvPr/>
        </p:nvSpPr>
        <p:spPr>
          <a:xfrm>
            <a:off x="7929939" y="3717032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1" name="Oval 20"/>
          <p:cNvSpPr/>
          <p:nvPr/>
        </p:nvSpPr>
        <p:spPr>
          <a:xfrm>
            <a:off x="7967126" y="3215598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Oval 21"/>
          <p:cNvSpPr/>
          <p:nvPr/>
        </p:nvSpPr>
        <p:spPr>
          <a:xfrm>
            <a:off x="8004313" y="2863394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3" name="Oval 22"/>
          <p:cNvSpPr/>
          <p:nvPr/>
        </p:nvSpPr>
        <p:spPr>
          <a:xfrm>
            <a:off x="8122673" y="3068960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4" name="Oval 23"/>
          <p:cNvSpPr/>
          <p:nvPr/>
        </p:nvSpPr>
        <p:spPr>
          <a:xfrm>
            <a:off x="8180755" y="3670290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5" name="Oval 24"/>
          <p:cNvSpPr/>
          <p:nvPr/>
        </p:nvSpPr>
        <p:spPr>
          <a:xfrm>
            <a:off x="8217942" y="4042307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6" name="Oval 25"/>
          <p:cNvSpPr/>
          <p:nvPr/>
        </p:nvSpPr>
        <p:spPr>
          <a:xfrm>
            <a:off x="8333155" y="3954531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Oval 26"/>
          <p:cNvSpPr/>
          <p:nvPr/>
        </p:nvSpPr>
        <p:spPr>
          <a:xfrm>
            <a:off x="8370342" y="3501008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8" name="Oval 27"/>
          <p:cNvSpPr/>
          <p:nvPr/>
        </p:nvSpPr>
        <p:spPr>
          <a:xfrm>
            <a:off x="8375353" y="3210735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9" name="Oval 28"/>
          <p:cNvSpPr/>
          <p:nvPr/>
        </p:nvSpPr>
        <p:spPr>
          <a:xfrm>
            <a:off x="8412540" y="2975477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0" name="Oval 29"/>
          <p:cNvSpPr/>
          <p:nvPr/>
        </p:nvSpPr>
        <p:spPr>
          <a:xfrm>
            <a:off x="8476579" y="2633712"/>
            <a:ext cx="74374" cy="934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7737986" y="2246164"/>
                <a:ext cx="866462" cy="3907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𝑒𝑛𝑑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,4</m:t>
                          </m:r>
                        </m:sub>
                      </m:sSub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7986" y="2246164"/>
                <a:ext cx="866462" cy="390748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/>
          <p:cNvCxnSpPr/>
          <p:nvPr/>
        </p:nvCxnSpPr>
        <p:spPr>
          <a:xfrm flipH="1">
            <a:off x="6156176" y="2492896"/>
            <a:ext cx="360632" cy="140816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6372200" y="4271620"/>
            <a:ext cx="285116" cy="93483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7308304" y="4395950"/>
            <a:ext cx="984012" cy="1193290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6372200" y="5445224"/>
                <a:ext cx="108248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sv-SE" sz="1600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V</m:t>
                      </m:r>
                      <m:r>
                        <m:rPr>
                          <m:sty m:val="p"/>
                        </m:rPr>
                        <a:rPr lang="sv-SE" sz="1600" b="0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iolation</m:t>
                      </m:r>
                    </m:oMath>
                  </m:oMathPara>
                </a14:m>
                <a:endParaRPr lang="sv-SE" sz="1600" dirty="0">
                  <a:solidFill>
                    <a:srgbClr val="FF0000"/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2200" y="5445224"/>
                <a:ext cx="1082486" cy="338554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/>
          <p:cNvSpPr txBox="1"/>
          <p:nvPr/>
        </p:nvSpPr>
        <p:spPr>
          <a:xfrm>
            <a:off x="281150" y="5301208"/>
            <a:ext cx="4290850" cy="1200329"/>
          </a:xfrm>
          <a:prstGeom prst="rect">
            <a:avLst/>
          </a:prstGeom>
          <a:noFill/>
          <a:ln w="22225"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Note that this index is based on the maximum point of the analyzed window, another option is to consider the average value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85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/>
        </p:nvCxnSpPr>
        <p:spPr>
          <a:xfrm flipV="1">
            <a:off x="4788024" y="2060848"/>
            <a:ext cx="3816424" cy="22713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988840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251520" y="1342509"/>
            <a:ext cx="87849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 smtClean="0"/>
              <a:t>Case </a:t>
            </a:r>
            <a:r>
              <a:rPr lang="sv-SE" dirty="0" err="1" smtClean="0"/>
              <a:t>study</a:t>
            </a:r>
            <a:r>
              <a:rPr lang="sv-SE" dirty="0" smtClean="0"/>
              <a:t>: </a:t>
            </a:r>
            <a:r>
              <a:rPr lang="sv-SE" dirty="0"/>
              <a:t>6799 buses, </a:t>
            </a:r>
            <a:r>
              <a:rPr lang="sv-SE" dirty="0" smtClean="0"/>
              <a:t> </a:t>
            </a:r>
            <a:r>
              <a:rPr lang="en-US" dirty="0" smtClean="0"/>
              <a:t>severe disturbance at 62 sec</a:t>
            </a:r>
            <a:r>
              <a:rPr lang="sv-SE" dirty="0" smtClean="0"/>
              <a:t>.</a:t>
            </a:r>
            <a:endParaRPr lang="sv-SE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844824"/>
            <a:ext cx="3245768" cy="243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4343697" y="2276872"/>
            <a:ext cx="456605" cy="3240360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329336" y="2060848"/>
            <a:ext cx="1754832" cy="22713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343697" y="3989090"/>
            <a:ext cx="1740471" cy="152814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788024" y="3989090"/>
            <a:ext cx="3816424" cy="1528144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1835696" y="274638"/>
            <a:ext cx="7128792" cy="706090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Geneva" charset="-128"/>
                <a:cs typeface="Geneva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Geneva" charset="-128"/>
                <a:cs typeface="Geneva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Geneva" charset="-128"/>
                <a:cs typeface="Geneva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Geneva" charset="-128"/>
                <a:cs typeface="Geneva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Geneva" charset="-128"/>
                <a:cs typeface="Geneva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Geneva" charset="-128"/>
                <a:cs typeface="Geneva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Geneva" charset="-128"/>
                <a:cs typeface="Geneva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Geneva" charset="-128"/>
                <a:cs typeface="Geneva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Geneva" charset="-128"/>
                <a:cs typeface="Geneva" charset="-128"/>
              </a:defRPr>
            </a:lvl9pPr>
          </a:lstStyle>
          <a:p>
            <a:r>
              <a:rPr lang="en-US" sz="3600" dirty="0" smtClean="0"/>
              <a:t>Under/over Voltage: Case study 2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7823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582" y="1210485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034860" y="1846671"/>
                <a:ext cx="2047420" cy="4032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  <a:ea typeface="Cambria Math"/>
                            </a:rPr>
                            <m:t>𝜁</m:t>
                          </m:r>
                        </m:sub>
                      </m:sSub>
                      <m:r>
                        <a:rPr lang="sv-SE" i="1">
                          <a:latin typeface="Cambria Math"/>
                        </a:rPr>
                        <m:t>=8.8814</m:t>
                      </m:r>
                      <m:sSup>
                        <m:sSup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sv-SE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sv-SE" b="0" i="1" smtClean="0">
                              <a:latin typeface="Cambria Math"/>
                            </a:rPr>
                            <m:t>25</m:t>
                          </m:r>
                        </m:sup>
                      </m:sSup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4860" y="1846671"/>
                <a:ext cx="2047420" cy="403252"/>
              </a:xfrm>
              <a:prstGeom prst="rect">
                <a:avLst/>
              </a:prstGeom>
              <a:blipFill rotWithShape="1">
                <a:blip r:embed="rId3"/>
                <a:stretch>
                  <a:fillRect b="-7576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457200" y="2633712"/>
            <a:ext cx="3034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/>
              <a:t>15975 buses violating the limits</a:t>
            </a:r>
            <a:endParaRPr lang="sv-SE" dirty="0"/>
          </a:p>
        </p:txBody>
      </p:sp>
      <p:sp>
        <p:nvSpPr>
          <p:cNvPr id="7" name="Rectangle 6"/>
          <p:cNvSpPr/>
          <p:nvPr/>
        </p:nvSpPr>
        <p:spPr>
          <a:xfrm>
            <a:off x="7687018" y="1556792"/>
            <a:ext cx="773414" cy="3240360"/>
          </a:xfrm>
          <a:prstGeom prst="rect">
            <a:avLst/>
          </a:prstGeom>
          <a:solidFill>
            <a:schemeClr val="accent4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Oval 4"/>
          <p:cNvSpPr/>
          <p:nvPr/>
        </p:nvSpPr>
        <p:spPr>
          <a:xfrm>
            <a:off x="7596336" y="4473116"/>
            <a:ext cx="1008112" cy="180020"/>
          </a:xfrm>
          <a:prstGeom prst="ellipse">
            <a:avLst/>
          </a:prstGeom>
          <a:noFill/>
          <a:ln w="158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6284072" y="1391301"/>
                <a:ext cx="1024231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𝑚𝑎𝑥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,3562</m:t>
                          </m:r>
                        </m:sub>
                      </m:sSub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4072" y="1391301"/>
                <a:ext cx="1024231" cy="381515"/>
              </a:xfrm>
              <a:prstGeom prst="rect">
                <a:avLst/>
              </a:prstGeom>
              <a:blipFill rotWithShape="1">
                <a:blip r:embed="rId4"/>
                <a:stretch>
                  <a:fillRect r="-4167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317582" y="1823349"/>
                <a:ext cx="990722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𝑚𝑖𝑛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,3562</m:t>
                          </m:r>
                        </m:sub>
                      </m:sSub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7582" y="1823349"/>
                <a:ext cx="990722" cy="381515"/>
              </a:xfrm>
              <a:prstGeom prst="rect">
                <a:avLst/>
              </a:prstGeom>
              <a:blipFill rotWithShape="1">
                <a:blip r:embed="rId5"/>
                <a:stretch>
                  <a:fillRect r="-4294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4499992" y="2060848"/>
                <a:ext cx="866462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𝑛𝑜𝑚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,3562</m:t>
                          </m:r>
                        </m:sub>
                      </m:sSub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9992" y="2060848"/>
                <a:ext cx="866462" cy="381515"/>
              </a:xfrm>
              <a:prstGeom prst="rect">
                <a:avLst/>
              </a:prstGeom>
              <a:blipFill rotWithShape="1">
                <a:blip r:embed="rId6"/>
                <a:stretch>
                  <a:fillRect r="-23944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/>
          <p:cNvCxnSpPr/>
          <p:nvPr/>
        </p:nvCxnSpPr>
        <p:spPr>
          <a:xfrm flipV="1">
            <a:off x="4932040" y="1869389"/>
            <a:ext cx="1" cy="380534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7521962" y="2606204"/>
                <a:ext cx="866462" cy="3907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</a:rPr>
                            <m:t>𝑒𝑛𝑑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,3562</m:t>
                          </m:r>
                        </m:sub>
                      </m:sSub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1962" y="2606204"/>
                <a:ext cx="866462" cy="390748"/>
              </a:xfrm>
              <a:prstGeom prst="rect">
                <a:avLst/>
              </a:prstGeom>
              <a:blipFill rotWithShape="1">
                <a:blip r:embed="rId7"/>
                <a:stretch>
                  <a:fillRect r="-16901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Arrow Connector 32"/>
          <p:cNvCxnSpPr/>
          <p:nvPr/>
        </p:nvCxnSpPr>
        <p:spPr>
          <a:xfrm flipV="1">
            <a:off x="7308304" y="4653136"/>
            <a:ext cx="765421" cy="864096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/>
              <p:cNvSpPr txBox="1"/>
              <p:nvPr/>
            </p:nvSpPr>
            <p:spPr>
              <a:xfrm>
                <a:off x="6372200" y="5445224"/>
                <a:ext cx="108248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sv-SE" sz="1600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V</m:t>
                      </m:r>
                      <m:r>
                        <m:rPr>
                          <m:sty m:val="p"/>
                        </m:rPr>
                        <a:rPr lang="sv-SE" sz="1600" b="0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iolation</m:t>
                      </m:r>
                    </m:oMath>
                  </m:oMathPara>
                </a14:m>
                <a:endParaRPr lang="sv-SE" sz="1600" dirty="0">
                  <a:solidFill>
                    <a:srgbClr val="FF0000"/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2200" y="5445224"/>
                <a:ext cx="1082486" cy="338554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907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 bwMode="auto">
          <a:xfrm>
            <a:off x="2339513" y="274638"/>
            <a:ext cx="6264935" cy="63408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sz="4000" b="1" dirty="0"/>
              <a:t>Post-fault overloads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813797" y="2222361"/>
                <a:ext cx="2016224" cy="871201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sv-SE" b="0" i="1" smtClean="0"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sv-SE" b="0" i="1" smtClean="0">
                              <a:latin typeface="Cambria Math"/>
                              <a:ea typeface="Cambria Math"/>
                            </a:rPr>
                            <m:t>𝜁</m:t>
                          </m:r>
                        </m:sub>
                      </m:sSub>
                      <m:r>
                        <a:rPr lang="sv-SE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sv-SE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sv-SE" b="0" i="1" smtClean="0">
                              <a:latin typeface="Cambria Math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sv-SE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sv-SE" b="0" i="1" smtClean="0">
                              <a:latin typeface="Cambria Math"/>
                            </a:rPr>
                            <m:t>𝑘</m:t>
                          </m:r>
                          <m:r>
                            <a:rPr lang="sv-SE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sv-SE" b="0" i="1" smtClean="0">
                              <a:latin typeface="Cambria Math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sv-SE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3797" y="2222361"/>
                <a:ext cx="2016224" cy="871201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 w="2222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813797" y="4797152"/>
            <a:ext cx="2232248" cy="369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latin typeface="+mn-lt"/>
              </a:rPr>
              <a:t>Considerations</a:t>
            </a:r>
            <a:endParaRPr lang="en-US" b="1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93302" y="5301208"/>
                <a:ext cx="2541273" cy="6083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/>
                        </a:rPr>
                        <m:t>𝑖𝑓</m:t>
                      </m:r>
                      <m:r>
                        <a:rPr lang="sv-SE" b="0" i="1" smtClean="0">
                          <a:latin typeface="Cambria Math"/>
                        </a:rPr>
                        <m:t> </m:t>
                      </m:r>
                      <m:d>
                        <m:dPr>
                          <m:begChr m:val="{"/>
                          <m:endChr m:val=""/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b="0" i="1" smtClean="0">
                                        <a:latin typeface="Cambria Math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&lt;1</m:t>
                                </m:r>
                                <m:r>
                                  <a:rPr lang="sv-SE" i="1" smtClean="0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b="0" i="1" smtClean="0">
                                        <a:latin typeface="Cambria Math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=1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b="0" i="1" smtClean="0">
                                        <a:latin typeface="Cambria Math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&gt;1</m:t>
                                </m:r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b="0" i="1" smtClean="0">
                                        <a:latin typeface="Cambria Math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b="0" i="1" smtClean="0">
                                        <a:latin typeface="Cambria Math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302" y="5301208"/>
                <a:ext cx="2541273" cy="608308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4283968" y="2269767"/>
                <a:ext cx="4560479" cy="18591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sv-SE" sz="16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sv-SE" sz="1600" b="0" i="1" smtClean="0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sv-SE" sz="1600" i="1" smtClean="0">
                            <a:latin typeface="Cambria Math"/>
                            <a:ea typeface="Cambria Math"/>
                          </a:rPr>
                          <m:t>𝜁</m:t>
                        </m:r>
                      </m:sub>
                    </m:sSub>
                    <m:r>
                      <a:rPr lang="sv-SE" sz="1600" i="1">
                        <a:latin typeface="Cambria Math"/>
                      </a:rPr>
                      <m:t>=</m:t>
                    </m:r>
                  </m:oMath>
                </a14:m>
                <a:r>
                  <a:rPr lang="sv-SE" sz="1600" dirty="0"/>
                  <a:t> </a:t>
                </a:r>
                <a:r>
                  <a:rPr lang="en-US" sz="1600" dirty="0" smtClean="0"/>
                  <a:t>Total index </a:t>
                </a:r>
                <a:endParaRPr lang="en-US" sz="1600" dirty="0"/>
              </a:p>
              <a:p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/>
                      </a:rPr>
                      <m:t>𝑁</m:t>
                    </m:r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Number of lines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sz="1600" b="0" i="1" smtClean="0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1600" b="0" i="1" smtClean="0">
                        <a:latin typeface="Cambria Math"/>
                      </a:rPr>
                      <m:t>=</m:t>
                    </m:r>
                    <m:r>
                      <a:rPr lang="sv-SE" sz="16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sz="1600" b="0" dirty="0" smtClean="0"/>
                  <a:t>Individual index of line ”k”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sz="1600" b="0" i="1" smtClean="0">
                            <a:latin typeface="Cambria Math"/>
                          </a:rPr>
                          <m:t>𝑚𝑒𝑎𝑛</m:t>
                        </m:r>
                        <m:r>
                          <a:rPr lang="en-US" sz="1600" b="0" i="1" smtClean="0">
                            <a:latin typeface="Cambria Math"/>
                          </a:rPr>
                          <m:t>,</m:t>
                        </m:r>
                        <m:r>
                          <a:rPr lang="en-US" sz="1600" b="0" i="1" smtClean="0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Mean value of line ”k”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sz="1600" b="0" i="1" smtClean="0">
                            <a:latin typeface="Cambria Math"/>
                          </a:rPr>
                          <m:t>𝑚𝑎𝑥</m:t>
                        </m:r>
                        <m:r>
                          <a:rPr lang="en-US" sz="1600" i="1">
                            <a:latin typeface="Cambria Math"/>
                          </a:rPr>
                          <m:t>,</m:t>
                        </m:r>
                        <m:r>
                          <a:rPr lang="en-US" sz="1600" i="1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1600" i="1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Maximum power allowed in line ”k”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sz="1600" b="0" i="1" smtClean="0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1600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 smtClean="0"/>
                  <a:t> weighting factor of line ”</a:t>
                </a:r>
                <a:r>
                  <a:rPr lang="sv-SE" sz="1600" dirty="0" smtClean="0"/>
                  <a:t>k”</a:t>
                </a:r>
              </a:p>
              <a:p>
                <a14:m>
                  <m:oMath xmlns:m="http://schemas.openxmlformats.org/officeDocument/2006/math">
                    <m:r>
                      <a:rPr lang="sv-SE" sz="1600" b="0" i="1" smtClean="0">
                        <a:latin typeface="Cambria Math"/>
                      </a:rPr>
                      <m:t>𝑚</m:t>
                    </m:r>
                    <m:r>
                      <a:rPr lang="en-US" sz="1600" i="1">
                        <a:latin typeface="Cambria Math"/>
                      </a:rPr>
                      <m:t>=</m:t>
                    </m:r>
                  </m:oMath>
                </a14:m>
                <a:r>
                  <a:rPr lang="en-US" sz="1600" dirty="0"/>
                  <a:t> Exponent to make violations values </a:t>
                </a:r>
                <a:r>
                  <a:rPr lang="en-US" sz="1600" dirty="0" smtClean="0"/>
                  <a:t>evident</a:t>
                </a:r>
                <a:endParaRPr lang="sv-SE" sz="16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2269767"/>
                <a:ext cx="4560479" cy="1859163"/>
              </a:xfrm>
              <a:prstGeom prst="rect">
                <a:avLst/>
              </a:prstGeom>
              <a:blipFill rotWithShape="1">
                <a:blip r:embed="rId4"/>
                <a:stretch>
                  <a:fillRect l="-134" t="-984" b="-3279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4746038" y="4509120"/>
            <a:ext cx="2202226" cy="369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latin typeface="+mn-lt"/>
              </a:rPr>
              <a:t>Index Classification</a:t>
            </a:r>
            <a:endParaRPr lang="en-US" b="1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3995936" y="5119487"/>
                <a:ext cx="3858812" cy="102169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v-SE" b="0" i="1" smtClean="0">
                          <a:latin typeface="Cambria Math"/>
                        </a:rPr>
                        <m:t>𝑖𝑓</m:t>
                      </m:r>
                      <m:r>
                        <a:rPr lang="sv-SE" b="0" i="1" smtClean="0">
                          <a:latin typeface="Cambria Math"/>
                        </a:rPr>
                        <m:t>  </m:t>
                      </m:r>
                      <m:d>
                        <m:dPr>
                          <m:begChr m:val="{"/>
                          <m:endChr m:val=""/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sv-SE" i="1">
                                    <a:latin typeface="Cambria Math"/>
                                  </a:rPr>
                                  <m:t>𝑁𝑜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 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𝑓𝑎𝑢𝑙𝑡</m:t>
                                </m:r>
                              </m:e>
                              <m:e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b="0" i="1" smtClean="0">
                                        <a:latin typeface="Cambria Math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  <a:ea typeface="Cambria Math"/>
                                      </a:rPr>
                                      <m:t>𝜁</m:t>
                                    </m:r>
                                  </m:sub>
                                </m:sSub>
                                <m:r>
                                  <a:rPr lang="sv-SE" i="1">
                                    <a:latin typeface="Cambria Math"/>
                                  </a:rPr>
                                  <m:t>=1</m:t>
                                </m:r>
                              </m:e>
                            </m:mr>
                            <m:mr>
                              <m:e>
                                <m:r>
                                  <a:rPr lang="sv-SE" b="0" i="1" smtClean="0">
                                    <a:latin typeface="Cambria Math"/>
                                  </a:rPr>
                                  <m:t>𝑆𝑙𝑖𝑔h𝑡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 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𝑉𝑖𝑜𝑙𝑎𝑡𝑖𝑜𝑛</m:t>
                                </m:r>
                              </m:e>
                              <m:e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b="0" i="1" smtClean="0">
                                        <a:latin typeface="Cambria Math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  <a:ea typeface="Cambria Math"/>
                                      </a:rPr>
                                      <m:t>𝜁</m:t>
                                    </m:r>
                                  </m:sub>
                                </m:sSub>
                                <m:r>
                                  <a:rPr lang="sv-SE" b="0" i="1" smtClean="0">
                                    <a:latin typeface="Cambria Math"/>
                                    <a:ea typeface="Cambria Math"/>
                                  </a:rPr>
                                  <m:t>&gt;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sv-SE" i="1">
                                    <a:latin typeface="Cambria Math"/>
                                  </a:rPr>
                                  <m:t>𝑆𝑒𝑣𝑒𝑟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𝑒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 </m:t>
                                </m:r>
                                <m:r>
                                  <a:rPr lang="sv-SE" b="0" i="1" smtClean="0">
                                    <a:latin typeface="Cambria Math"/>
                                  </a:rPr>
                                  <m:t>𝑉𝑖𝑜𝑙𝑎𝑡𝑖𝑜𝑛</m:t>
                                </m:r>
                              </m:e>
                              <m:e>
                                <m:r>
                                  <a:rPr lang="sv-SE" i="1">
                                    <a:latin typeface="Cambria Math"/>
                                    <a:ea typeface="Cambria Math"/>
                                  </a:rPr>
                                  <m:t>→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sv-SE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sv-SE" b="0" i="1" smtClean="0">
                                        <a:latin typeface="Cambria Math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sv-SE" i="1">
                                        <a:latin typeface="Cambria Math"/>
                                        <a:ea typeface="Cambria Math"/>
                                      </a:rPr>
                                      <m:t>𝜁</m:t>
                                    </m:r>
                                  </m:sub>
                                </m:sSub>
                                <m:r>
                                  <a:rPr lang="sv-SE" b="0" i="1" smtClean="0">
                                    <a:latin typeface="Cambria Math"/>
                                    <a:ea typeface="Cambria Math"/>
                                  </a:rPr>
                                  <m:t>≫</m:t>
                                </m:r>
                                <m:r>
                                  <a:rPr lang="sv-SE" i="1">
                                    <a:latin typeface="Cambria Math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5936" y="5119487"/>
                <a:ext cx="3858812" cy="102169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539552" y="1340768"/>
            <a:ext cx="8352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Useful to observer if the post-fault flows surpass the network capacity. Monitoring the power flows through the transmission lines right after an outage occurs.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584416" y="3410403"/>
                <a:ext cx="2359044" cy="7693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sv-SE" i="1" smtClean="0">
                              <a:latin typeface="Cambria Math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sv-SE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sv-SE" b="0" i="1" smtClean="0">
                                  <a:latin typeface="Cambria Math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sv-SE" b="0" i="1" smtClean="0"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  <m:r>
                            <a:rPr lang="sv-SE" b="0" i="1" smtClean="0">
                              <a:latin typeface="Cambria Math"/>
                            </a:rPr>
                            <m:t>=</m:t>
                          </m:r>
                          <m:r>
                            <a:rPr lang="sv-SE" i="1">
                              <a:latin typeface="Cambria Math"/>
                            </a:rPr>
                            <m:t>𝑤</m:t>
                          </m:r>
                        </m:e>
                        <m:sub>
                          <m:r>
                            <a:rPr lang="sv-SE" i="1">
                              <a:latin typeface="Cambria Math"/>
                            </a:rPr>
                            <m:t>𝑘</m:t>
                          </m:r>
                        </m:sub>
                      </m:sSub>
                      <m:sSup>
                        <m:sSupPr>
                          <m:ctrlPr>
                            <a:rPr lang="sv-SE" i="1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sv-SE" i="1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sv-SE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sv-SE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sv-SE" i="1">
                                          <a:latin typeface="Cambria Math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sv-SE" i="1">
                                          <a:latin typeface="Cambria Math"/>
                                        </a:rPr>
                                        <m:t>𝑚𝑒𝑎𝑛</m:t>
                                      </m:r>
                                      <m:r>
                                        <a:rPr lang="sv-SE" i="1">
                                          <a:latin typeface="Cambria Math"/>
                                        </a:rPr>
                                        <m:t>,</m:t>
                                      </m:r>
                                      <m:r>
                                        <a:rPr lang="sv-SE" i="1"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sv-SE" i="1">
                                          <a:latin typeface="Cambria Math" charset="0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sv-SE" i="1">
                                          <a:latin typeface="Cambria Math"/>
                                          <a:ea typeface="Cambria Math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sv-SE" i="1">
                                          <a:latin typeface="Cambria Math"/>
                                          <a:ea typeface="Cambria Math"/>
                                        </a:rPr>
                                        <m:t>𝑚𝑎𝑥</m:t>
                                      </m:r>
                                      <m:r>
                                        <a:rPr lang="sv-SE" i="1">
                                          <a:latin typeface="Cambria Math"/>
                                          <a:ea typeface="Cambria Math"/>
                                        </a:rPr>
                                        <m:t>,</m:t>
                                      </m:r>
                                      <m:r>
                                        <a:rPr lang="sv-SE" i="1">
                                          <a:latin typeface="Cambria Math"/>
                                          <a:ea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sv-SE" i="1">
                              <a:latin typeface="Cambria Math"/>
                            </a:rPr>
                            <m:t>2</m:t>
                          </m:r>
                          <m:r>
                            <a:rPr lang="sv-SE" i="1">
                              <a:latin typeface="Cambria Math"/>
                            </a:rPr>
                            <m:t>𝑚</m:t>
                          </m:r>
                        </m:sup>
                      </m:sSup>
                    </m:oMath>
                  </m:oMathPara>
                </a14:m>
                <a:endParaRPr lang="sv-SE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416" y="3410403"/>
                <a:ext cx="2359044" cy="769378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7514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13069</TotalTime>
  <Words>1318</Words>
  <Application>Microsoft Macintosh PowerPoint</Application>
  <PresentationFormat>On-screen Show (4:3)</PresentationFormat>
  <Paragraphs>148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Cambria Math</vt:lpstr>
      <vt:lpstr>Geneva</vt:lpstr>
      <vt:lpstr>Wingdings</vt:lpstr>
      <vt:lpstr>Arial</vt:lpstr>
      <vt:lpstr>Thème Office</vt:lpstr>
      <vt:lpstr>WP4.3 </vt:lpstr>
      <vt:lpstr>Introduction</vt:lpstr>
      <vt:lpstr>Signal Classification</vt:lpstr>
      <vt:lpstr>Post-fault under/over voltage</vt:lpstr>
      <vt:lpstr>Under/over Voltage: Case study 1</vt:lpstr>
      <vt:lpstr>PowerPoint Presentation</vt:lpstr>
      <vt:lpstr>PowerPoint Presentation</vt:lpstr>
      <vt:lpstr>PowerPoint Presentation</vt:lpstr>
      <vt:lpstr>Post-fault overloads</vt:lpstr>
      <vt:lpstr>Overloads: Case study 1</vt:lpstr>
      <vt:lpstr>PowerPoint Presentation</vt:lpstr>
      <vt:lpstr>Under/over Voltage: Case study 2</vt:lpstr>
      <vt:lpstr>PowerPoint Presentation</vt:lpstr>
      <vt:lpstr>Transient stability</vt:lpstr>
      <vt:lpstr>Illustrative example</vt:lpstr>
      <vt:lpstr>Transient Stability: case study 1</vt:lpstr>
      <vt:lpstr>PowerPoint Presentation</vt:lpstr>
      <vt:lpstr>Transient Stability: case study 2</vt:lpstr>
      <vt:lpstr>PowerPoint Presentation</vt:lpstr>
      <vt:lpstr>Conclusions</vt:lpstr>
    </vt:vector>
  </TitlesOfParts>
  <Company>Avantage Graphique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Cédric Darricau</dc:creator>
  <cp:lastModifiedBy>Luigi Vanfretti</cp:lastModifiedBy>
  <cp:revision>348</cp:revision>
  <cp:lastPrinted>2012-03-29T08:56:50Z</cp:lastPrinted>
  <dcterms:created xsi:type="dcterms:W3CDTF">2012-03-22T08:25:26Z</dcterms:created>
  <dcterms:modified xsi:type="dcterms:W3CDTF">2017-08-04T17:44:59Z</dcterms:modified>
</cp:coreProperties>
</file>